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9"/>
  </p:notesMasterIdLst>
  <p:sldIdLst>
    <p:sldId id="293" r:id="rId2"/>
    <p:sldId id="256" r:id="rId3"/>
    <p:sldId id="257" r:id="rId4"/>
    <p:sldId id="258" r:id="rId5"/>
    <p:sldId id="259" r:id="rId6"/>
    <p:sldId id="260" r:id="rId7"/>
    <p:sldId id="300" r:id="rId8"/>
    <p:sldId id="301" r:id="rId9"/>
    <p:sldId id="333" r:id="rId10"/>
    <p:sldId id="302" r:id="rId11"/>
    <p:sldId id="303" r:id="rId12"/>
    <p:sldId id="345" r:id="rId13"/>
    <p:sldId id="313" r:id="rId14"/>
    <p:sldId id="346" r:id="rId15"/>
    <p:sldId id="315" r:id="rId16"/>
    <p:sldId id="316" r:id="rId17"/>
    <p:sldId id="317" r:id="rId18"/>
    <p:sldId id="334" r:id="rId19"/>
    <p:sldId id="335" r:id="rId20"/>
    <p:sldId id="336" r:id="rId21"/>
    <p:sldId id="348" r:id="rId22"/>
    <p:sldId id="347" r:id="rId23"/>
    <p:sldId id="352" r:id="rId24"/>
    <p:sldId id="353" r:id="rId25"/>
    <p:sldId id="354" r:id="rId26"/>
    <p:sldId id="361" r:id="rId27"/>
    <p:sldId id="362" r:id="rId28"/>
    <p:sldId id="337" r:id="rId29"/>
    <p:sldId id="356" r:id="rId30"/>
    <p:sldId id="358" r:id="rId31"/>
    <p:sldId id="338" r:id="rId32"/>
    <p:sldId id="349" r:id="rId33"/>
    <p:sldId id="261" r:id="rId34"/>
    <p:sldId id="262" r:id="rId35"/>
    <p:sldId id="359" r:id="rId36"/>
    <p:sldId id="263" r:id="rId37"/>
    <p:sldId id="264" r:id="rId38"/>
    <p:sldId id="265" r:id="rId39"/>
    <p:sldId id="266" r:id="rId40"/>
    <p:sldId id="319" r:id="rId41"/>
    <p:sldId id="267" r:id="rId42"/>
    <p:sldId id="268" r:id="rId43"/>
    <p:sldId id="269" r:id="rId44"/>
    <p:sldId id="350" r:id="rId45"/>
    <p:sldId id="297" r:id="rId46"/>
    <p:sldId id="270" r:id="rId47"/>
    <p:sldId id="321" r:id="rId48"/>
    <p:sldId id="323" r:id="rId49"/>
    <p:sldId id="322" r:id="rId50"/>
    <p:sldId id="320" r:id="rId51"/>
    <p:sldId id="324" r:id="rId52"/>
    <p:sldId id="325" r:id="rId53"/>
    <p:sldId id="326" r:id="rId54"/>
    <p:sldId id="327" r:id="rId55"/>
    <p:sldId id="271" r:id="rId56"/>
    <p:sldId id="296" r:id="rId57"/>
    <p:sldId id="360" r:id="rId58"/>
    <p:sldId id="272" r:id="rId59"/>
    <p:sldId id="273" r:id="rId60"/>
    <p:sldId id="274" r:id="rId61"/>
    <p:sldId id="275" r:id="rId62"/>
    <p:sldId id="276" r:id="rId63"/>
    <p:sldId id="277" r:id="rId64"/>
    <p:sldId id="278" r:id="rId65"/>
    <p:sldId id="279" r:id="rId66"/>
    <p:sldId id="280" r:id="rId67"/>
    <p:sldId id="281" r:id="rId68"/>
    <p:sldId id="282" r:id="rId69"/>
    <p:sldId id="285" r:id="rId70"/>
    <p:sldId id="342" r:id="rId71"/>
    <p:sldId id="341" r:id="rId72"/>
    <p:sldId id="299" r:id="rId73"/>
    <p:sldId id="339" r:id="rId74"/>
    <p:sldId id="340" r:id="rId75"/>
    <p:sldId id="364" r:id="rId76"/>
    <p:sldId id="332" r:id="rId77"/>
    <p:sldId id="298" r:id="rId78"/>
    <p:sldId id="331" r:id="rId79"/>
    <p:sldId id="351" r:id="rId80"/>
    <p:sldId id="363" r:id="rId81"/>
    <p:sldId id="291" r:id="rId82"/>
    <p:sldId id="292" r:id="rId83"/>
    <p:sldId id="329" r:id="rId84"/>
    <p:sldId id="330" r:id="rId85"/>
    <p:sldId id="343" r:id="rId86"/>
    <p:sldId id="344" r:id="rId87"/>
    <p:sldId id="294" r:id="rId88"/>
  </p:sldIdLst>
  <p:sldSz cx="9144000" cy="5143500" type="screen16x9"/>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autoAdjust="0"/>
    <p:restoredTop sz="90210" autoAdjust="0"/>
  </p:normalViewPr>
  <p:slideViewPr>
    <p:cSldViewPr showGuides="1">
      <p:cViewPr varScale="1">
        <p:scale>
          <a:sx n="105" d="100"/>
          <a:sy n="105" d="100"/>
        </p:scale>
        <p:origin x="245" y="62"/>
      </p:cViewPr>
      <p:guideLst>
        <p:guide orient="horz" pos="1620"/>
        <p:guide pos="2880"/>
      </p:guideLst>
    </p:cSldViewPr>
  </p:slideViewPr>
  <p:outlineViewPr>
    <p:cViewPr>
      <p:scale>
        <a:sx n="33" d="100"/>
        <a:sy n="33" d="100"/>
      </p:scale>
      <p:origin x="0" y="352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06T23:47:54.075"/>
    </inkml:context>
    <inkml:brush xml:id="br0">
      <inkml:brushProperty name="width" value="0.05292" units="cm"/>
      <inkml:brushProperty name="height" value="0.05292" units="cm"/>
      <inkml:brushProperty name="color" value="#FF0000"/>
    </inkml:brush>
  </inkml:definitions>
  <inkml:trace contextRef="#ctx0" brushRef="#br0">18389 4617 0,'0'13'141,"0"53"-110,0-26-31,0 0 16,0 13-16,0-27 16,0-13-16,0 40 15,0-13 1,0-27-16,0 0 15,13 27-15,-13-27 16,0 14-16,0-14 16,0 0-16,0 27 15,0-14-15,0 27 16,13 0 0,0-26-16,-13-14 15,0 27-15,13-1 16,-13 1-16,14 13 15,-14-27-15,0 1 16,0 12-16,13 1 16,-13 0-16,0 0 15,0-14-15,0 27 16,13-13-16,-13-1 16,0 14-16,13-13 15,-13 13-15,14-14 16,-14-12-16,13 26 15,-13-13-15,0-1 16,13-12-16,-13 26 16,0-40-16,13 13 15,-13 27-15,0-13 16,0-14-16,0 1 16,0 13-16,0-1 15,0 1-15,0 0 0,0-1 16,0-26-1,0 40-15,0 0 16,0-13-16,0 0 16,0 26-16,0-40 0,0 1 15,0 12 1,0 1-16,0 0 16,14 0-16,-14-1 15,0 27-15,0-13 16,0-13-16,0-14 0,13 14 15,-13 0 1,0-1-16,0 1 0,0 0 16,0-14-1,0 14-15,0 0 0,0 26 16,0-26-16,0 26 16,0 0-1,0 0-15,0-26 16,0-14-16,0 14 0,0-27 15,13-13 17,-13 13-17,26 0 1,-26 14 15,14-27-15,-1 0-1,-13 13 17</inkml:trace>
  <inkml:trace contextRef="#ctx0" brushRef="#br0" timeOffset="1619.5845">18322 7792 0,'27'-13'157,"52"13"-157,14 0 15,39 0-15,-26 0 16,79 0-16,-39 0 16,12 0-16,14 0 15,-13 0-15,-27 0 16,1 13-16,-41-13 15,-26 0-15,40 0 16,-13 0-16,-27 0 16,-13 0-16,0 0 15,13 0-15,0 0 16,0 0-16,-26 0 16,26 0-16,-39 0 15,12 0-15,1 0 16,-14 0-16,27 0 0,-39 0 15,12 0-15,1 0 16,12-13 0,1 13-16,13-13 15,-13 13-15,-1 0 0,27 0 16,-39 0-16,26-14 16,39 14-1,-26 0-15,27 0 16,-27 0-16,0-13 15,-13 13-15,13 0 0,27-13 16,-40 13 0,13 0-16,-26 0 15,-14 0-15,40 0 0,-26 0 16,13 0-16,-13 0 16,-14 0-1,-13 0 1,1 0-16,12-13 15,-13 13-15,14 0 16,-1 0-16,1-14 16,-14 14-16,27 0 15,-27 0-15,0 0 16,0 0-16,0 0 16,1 0-1,-1 0-15,0-13 31,14 13-15,-1 0 0,1 0-16,12-13 15,14 13-15,-40 0 16,14 0-16,26 0 16,-40 0-16,13 0 15,1 0-15,13 0 63,-27 0 30</inkml:trace>
  <inkml:trace contextRef="#ctx0" brushRef="#br0" timeOffset="6201.1023">18415 7977 0,'-13'13'187,"13"1"-171,0 12-1,0 14 17,0-14-1,0-13-31,0 1 16,0-1-1,0 0 1,0-39 171,0 12-171,0 1 0,0-13-1,13 13 95,0-1-95,-13 1 95,13 26 171,1 14-266,-14-14-15,0 13 16,0-12-16,0 12 31,0-13-15,0 1 46,0-1-46,0 0 0,0 0 31,13-13-1,-13-13 33,-13 0-33,13 0-30,-14-14 0,14-13-1,0 27 1,0-26-16,0 25 16,14 1-16,-1 13 15,0-26 1,-13 12 46,13 14-30,1-13 61</inkml:trace>
  <inkml:trace contextRef="#ctx0" brushRef="#br0" timeOffset="7941.7474">18494 7964 0,'14'0'141,"-14"13"-126,13 0 1,0 1 15,-13-1-15,13-13-1,-13 13 1,0 14 15,0-14-31,0 0 16,0 0 0,0 14-1,0-14-15,0 0 16,0 14-1,0-1 1,0-13-16,0 14 16,0-1-1,0-13 1,0 1 0,0-1-1,14-13 126,-1 0-110,-40 0 313,14-27-329,-13 1 17,12 26-17,1-13 17,13 0-1,-13 13-16,0 0 79,13-14-63,-14 1 1,1 0-1,0 13-15,13-13-1,0-1 1,-13 14 15,0 0-15</inkml:trace>
  <inkml:trace contextRef="#ctx0" brushRef="#br0" timeOffset="9897.8341">21736 8189 0,'0'-13'157,"0"-14"-142,0-13 1,0 27-16,0 0 16,0 0-16,0 0 31,13 13 125,-13 26-156,13 0 16,0-12-16,0 39 15,-13 0-15,0-1 16,0-12-16,0 13 16,0-13-16,0-1 15,0-12-15,0-14 16,0 0-16,0 1 15,0-1-15,0 0 47,-13-26 16</inkml:trace>
  <inkml:trace contextRef="#ctx0" brushRef="#br0" timeOffset="11032.9352">21815 7845 0,'0'-27'140,"-13"14"-124,-1-66 0,14 39-16,0-13 15,0 27-15,0 13 16,0-1-16,0 1 16,0 0-1</inkml:trace>
  <inkml:trace contextRef="#ctx0" brushRef="#br0" timeOffset="13051.9404">18309 5450 0,'13'0'140,"54"-13"-124,-28 13-16,27-13 16,1 13-16,-1 0 15,-27 0-15,1 0 16,-27 0-16,0 0 31,1 0-31</inkml:trace>
  <inkml:trace contextRef="#ctx0" brushRef="#br0" timeOffset="14388.1368">17939 5411 0,'-27'-106'141,"27"27"-141,27 39 15,-1-26-15,-26 52 16,13 14-16,1-13 16,-14 0-16,13 13 15,0 26 48,0-12-48,1 12-15,-14 1 16,0 52-16,0-13 16,0-26-16,0-14 15,0 14-15,0 0 16,0-27 0,0 0-1,0 0-15,0 1 219,26 12-203,-26 0-1,13 1-15,-13-14 31,0 0-15</inkml:trace>
  <inkml:trace contextRef="#ctx0" brushRef="#br0" timeOffset="16855.0888">17912 5371 0,'0'-13'140,"0"-14"-124,0 1-1,0-14-15,27 1 16,-1 12-16,-13 1 16,-13 12-16,14 1 15,-1 0-15,0-14 16,0 14 0,1 0 15,-1 0 125,-13 0-140,13-1-1,0 1 1,0 13 93,1 27-77,-14 12-17,13 14-15,-13-26 16,0 12-16,0 14 15,0-26-15,0 12 16,0 1-16,0 0 16,0-27-16,0 27 15,0-27-15,0 0 16,0 0-16,0 1 0,0 12 16,0-13-16,0 14 15,0 12 1,0-12-1,0-14 1,0 0 0</inkml:trace>
  <inkml:trace contextRef="#ctx0" brushRef="#br0" timeOffset="17733.9944">18018 5741 0,'27'0'141,"25"0"-125,-38 0-1,-1 0 1,0 0-16,0 0 15,1 0 79,12 0-63,-13 0-31,1 0 16,-1 0 0</inkml:trace>
  <inkml:trace contextRef="#ctx0" brushRef="#br0" timeOffset="20459.6882">18455 5411 0,'13'0'141,"106"0"-126,-40 13 1,14-13-16,13 13 16,-40-13-16,27 0 15,-27 0-15,-27 0 16,1 13-16,-27-13 15,1 0-15,-1 0 16,0 0 15,13 0 16,1 0 0,-1 0-31,-12 0-1,-1 0-15,0 0 16,13 0 0,1 0-1,-14 0 1,14 0-16,-1 0 15,1 0-15,-14 0 16,0 0-16,13 0 31,-12 0-15,-1 0 0,27 0-16,-27 0 15,13 0-15,14 0 16,13 0-1,-27 0 1,-12 0-16,-1 0 16,0 0-16,0 0 0,1 0 15,12 0 1,0 0 0,-12 0-1,12 0-15,1 0 16,-14 0-16,0 0 15,0 0 1,14 0-16,-14 0 16,0 0-16,14 0 0,12 0 15,-25 0-15,38 0 16,-12 0-16,-27 0 16,27 0-16,0-13 15,-14 13 1,-13 0-16,1 0 15,12 0-15,1 0 16,-1-13-16,1 13 16,25 0-1,-52-13-15,27 13 16,-14 0-16,14 0 16,-1 0 15,-13 0-16,0 0 17,14 0-32,-1 0 15,-12 0-15,25 0 16,-25 0-16,12 0 16,-13 0-16,14 0 15,-14 0-15,27 0 16,-1 0-16,-25 0 15,25 0-15,-26 0 16,1 0-16,-1 0 16,0 0-16,0 0 47,1-14-32,-1 14 1,13 0-1,-12 0 1,12 0 0,0 0-1,-12 0-15,39 0 16,-27-13 0,0 13-16,14 0 15,-13 0-15,-1 0 16,-13 0-16,1 0 15,-1 0 1,0 0 0,13 0-1,-12 0 1,-1 0-16,0 0 16,14 0-16,-14 0 15,13 0 1,-12 0-16,12 0 31,-13 0-15,0 0-1,14 0 1,-14 0 0,0 0-1,1 0 1,-1 0-1,0 0-15,0 0 16,1 0 0,12 0-1,-13 0 1,0 0 0,1-13-1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440805-4528-4579-B876-8255D7D21449}" type="datetimeFigureOut">
              <a:rPr lang="es-MX" smtClean="0"/>
              <a:t>17/05/2021</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BEA25A-E5B8-4B02-9C06-A592D0D36316}" type="slidenum">
              <a:rPr lang="es-MX" smtClean="0"/>
              <a:t>‹Nº›</a:t>
            </a:fld>
            <a:endParaRPr lang="es-MX"/>
          </a:p>
        </p:txBody>
      </p:sp>
    </p:spTree>
    <p:extLst>
      <p:ext uri="{BB962C8B-B14F-4D97-AF65-F5344CB8AC3E}">
        <p14:creationId xmlns:p14="http://schemas.microsoft.com/office/powerpoint/2010/main" val="1565366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2016 10 28</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11</a:t>
            </a:fld>
            <a:endParaRPr lang="es-MX"/>
          </a:p>
        </p:txBody>
      </p:sp>
    </p:spTree>
    <p:extLst>
      <p:ext uri="{BB962C8B-B14F-4D97-AF65-F5344CB8AC3E}">
        <p14:creationId xmlns:p14="http://schemas.microsoft.com/office/powerpoint/2010/main" val="2114735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05 08</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32</a:t>
            </a:fld>
            <a:endParaRPr lang="es-MX"/>
          </a:p>
        </p:txBody>
      </p:sp>
    </p:spTree>
    <p:extLst>
      <p:ext uri="{BB962C8B-B14F-4D97-AF65-F5344CB8AC3E}">
        <p14:creationId xmlns:p14="http://schemas.microsoft.com/office/powerpoint/2010/main" val="206329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FF26D612-CB81-4662-BB5A-1EE0E97AB178}" type="slidenum">
              <a:rPr lang="es-ES" altLang="es-MX" sz="1200">
                <a:solidFill>
                  <a:srgbClr val="000000"/>
                </a:solidFill>
                <a:latin typeface="Times New Roman" pitchFamily="18" charset="0"/>
                <a:cs typeface="Arial" pitchFamily="34" charset="0"/>
              </a:rPr>
              <a:pPr eaLnBrk="1" hangingPunct="1">
                <a:spcBef>
                  <a:spcPct val="0"/>
                </a:spcBef>
              </a:pPr>
              <a:t>33</a:t>
            </a:fld>
            <a:endParaRPr lang="es-ES" altLang="es-MX" sz="1200">
              <a:solidFill>
                <a:srgbClr val="000000"/>
              </a:solidFill>
              <a:latin typeface="Times New Roman" pitchFamily="18" charset="0"/>
              <a:cs typeface="Arial" pitchFamily="34" charset="0"/>
            </a:endParaRPr>
          </a:p>
        </p:txBody>
      </p:sp>
      <p:sp>
        <p:nvSpPr>
          <p:cNvPr id="2119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F915C3D9-775E-4E61-8EA3-04560BA27CB1}"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FA62BA20-49E8-4E19-A1CB-5BE6DC88C019}" type="slidenum">
              <a:rPr lang="es-ES" altLang="es-MX" sz="1200">
                <a:solidFill>
                  <a:srgbClr val="000000"/>
                </a:solidFill>
                <a:latin typeface="Times New Roman" pitchFamily="18" charset="0"/>
                <a:cs typeface="Arial" pitchFamily="34" charset="0"/>
              </a:rPr>
              <a:pPr eaLnBrk="1" hangingPunct="1">
                <a:spcBef>
                  <a:spcPct val="0"/>
                </a:spcBef>
              </a:pPr>
              <a:t>34</a:t>
            </a:fld>
            <a:endParaRPr lang="es-ES" altLang="es-MX" sz="1200">
              <a:solidFill>
                <a:srgbClr val="000000"/>
              </a:solidFill>
              <a:latin typeface="Times New Roman" pitchFamily="18" charset="0"/>
              <a:cs typeface="Arial" pitchFamily="34" charset="0"/>
            </a:endParaRPr>
          </a:p>
        </p:txBody>
      </p:sp>
      <p:sp>
        <p:nvSpPr>
          <p:cNvPr id="21299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7BD1AF7E-65A1-41B3-985A-FC535205753C}"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6BB8967A-8A7C-4BA6-A279-BBE9FEE06850}" type="slidenum">
              <a:rPr lang="es-ES" altLang="es-MX" sz="1200">
                <a:solidFill>
                  <a:srgbClr val="000000"/>
                </a:solidFill>
                <a:latin typeface="Times New Roman" pitchFamily="18" charset="0"/>
                <a:cs typeface="Arial" pitchFamily="34" charset="0"/>
              </a:rPr>
              <a:pPr eaLnBrk="1" hangingPunct="1">
                <a:spcBef>
                  <a:spcPct val="0"/>
                </a:spcBef>
              </a:pPr>
              <a:t>36</a:t>
            </a:fld>
            <a:endParaRPr lang="es-ES" altLang="es-MX" sz="1200">
              <a:solidFill>
                <a:srgbClr val="000000"/>
              </a:solidFill>
              <a:latin typeface="Times New Roman" pitchFamily="18" charset="0"/>
              <a:cs typeface="Arial" pitchFamily="34" charset="0"/>
            </a:endParaRPr>
          </a:p>
        </p:txBody>
      </p:sp>
      <p:sp>
        <p:nvSpPr>
          <p:cNvPr id="21401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8B643B9F-FB74-41D8-AFBD-C71E21BC2112}"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16D6CF1B-9468-41A9-A544-47E3DD4D0BCC}" type="slidenum">
              <a:rPr lang="es-ES" altLang="es-MX" sz="1200">
                <a:solidFill>
                  <a:srgbClr val="000000"/>
                </a:solidFill>
                <a:latin typeface="Times New Roman" pitchFamily="18" charset="0"/>
                <a:cs typeface="Arial" pitchFamily="34" charset="0"/>
              </a:rPr>
              <a:pPr eaLnBrk="1" hangingPunct="1">
                <a:spcBef>
                  <a:spcPct val="0"/>
                </a:spcBef>
              </a:pPr>
              <a:t>37</a:t>
            </a:fld>
            <a:endParaRPr lang="es-ES" altLang="es-MX" sz="1200">
              <a:solidFill>
                <a:srgbClr val="000000"/>
              </a:solidFill>
              <a:latin typeface="Times New Roman" pitchFamily="18" charset="0"/>
              <a:cs typeface="Arial" pitchFamily="34" charset="0"/>
            </a:endParaRPr>
          </a:p>
        </p:txBody>
      </p:sp>
      <p:sp>
        <p:nvSpPr>
          <p:cNvPr id="215043"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605EC44E-E16C-443D-95A0-6DBAC589E618}"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8F8B25FD-493A-487C-811E-30CA44C5E13C}" type="slidenum">
              <a:rPr lang="es-ES" altLang="es-MX" sz="1200">
                <a:solidFill>
                  <a:srgbClr val="000000"/>
                </a:solidFill>
                <a:latin typeface="Times New Roman" pitchFamily="18" charset="0"/>
                <a:cs typeface="Arial" pitchFamily="34" charset="0"/>
              </a:rPr>
              <a:pPr eaLnBrk="1" hangingPunct="1">
                <a:spcBef>
                  <a:spcPct val="0"/>
                </a:spcBef>
              </a:pPr>
              <a:t>38</a:t>
            </a:fld>
            <a:endParaRPr lang="es-ES" altLang="es-MX" sz="1200">
              <a:solidFill>
                <a:srgbClr val="000000"/>
              </a:solidFill>
              <a:latin typeface="Times New Roman" pitchFamily="18" charset="0"/>
              <a:cs typeface="Arial" pitchFamily="34" charset="0"/>
            </a:endParaRPr>
          </a:p>
        </p:txBody>
      </p:sp>
      <p:sp>
        <p:nvSpPr>
          <p:cNvPr id="216067"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1265EC2F-5A2E-4E5C-A530-B30A9084CCCD}"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766ECD58-4773-4020-961B-54A6C2F7CEFA}" type="slidenum">
              <a:rPr lang="es-ES" altLang="es-MX" sz="1200">
                <a:solidFill>
                  <a:srgbClr val="000000"/>
                </a:solidFill>
                <a:latin typeface="Times New Roman" pitchFamily="18" charset="0"/>
                <a:cs typeface="Arial" pitchFamily="34" charset="0"/>
              </a:rPr>
              <a:pPr eaLnBrk="1" hangingPunct="1">
                <a:spcBef>
                  <a:spcPct val="0"/>
                </a:spcBef>
              </a:pPr>
              <a:t>39</a:t>
            </a:fld>
            <a:endParaRPr lang="es-ES" altLang="es-MX" sz="1200">
              <a:solidFill>
                <a:srgbClr val="000000"/>
              </a:solidFill>
              <a:latin typeface="Times New Roman" pitchFamily="18" charset="0"/>
              <a:cs typeface="Arial" pitchFamily="34" charset="0"/>
            </a:endParaRPr>
          </a:p>
        </p:txBody>
      </p:sp>
      <p:sp>
        <p:nvSpPr>
          <p:cNvPr id="21709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A2B9CAC9-2F7F-4460-B07E-E02391CABA0A}"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E9EE67C0-B624-40E2-BFEF-C24984E7D863}" type="slidenum">
              <a:rPr lang="es-ES" altLang="es-MX" sz="1200">
                <a:solidFill>
                  <a:srgbClr val="000000"/>
                </a:solidFill>
                <a:latin typeface="Times New Roman" pitchFamily="18" charset="0"/>
                <a:cs typeface="Arial" pitchFamily="34" charset="0"/>
              </a:rPr>
              <a:pPr eaLnBrk="1" hangingPunct="1">
                <a:spcBef>
                  <a:spcPct val="0"/>
                </a:spcBef>
              </a:pPr>
              <a:t>41</a:t>
            </a:fld>
            <a:endParaRPr lang="es-ES" altLang="es-MX" sz="1200">
              <a:solidFill>
                <a:srgbClr val="000000"/>
              </a:solidFill>
              <a:latin typeface="Times New Roman" pitchFamily="18" charset="0"/>
              <a:cs typeface="Arial" pitchFamily="34" charset="0"/>
            </a:endParaRPr>
          </a:p>
        </p:txBody>
      </p:sp>
      <p:sp>
        <p:nvSpPr>
          <p:cNvPr id="218115"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A2C0F238-18F3-48C2-B11D-F060E8D9E9B9}"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D4EDC015-117C-42A4-BAC9-1DFF6C2B5AF8}" type="slidenum">
              <a:rPr lang="es-ES" altLang="es-MX" sz="1200">
                <a:solidFill>
                  <a:srgbClr val="000000"/>
                </a:solidFill>
                <a:latin typeface="Times New Roman" pitchFamily="18" charset="0"/>
                <a:cs typeface="Arial" pitchFamily="34" charset="0"/>
              </a:rPr>
              <a:pPr eaLnBrk="1" hangingPunct="1">
                <a:spcBef>
                  <a:spcPct val="0"/>
                </a:spcBef>
              </a:pPr>
              <a:t>42</a:t>
            </a:fld>
            <a:endParaRPr lang="es-ES" altLang="es-MX" sz="1200">
              <a:solidFill>
                <a:srgbClr val="000000"/>
              </a:solidFill>
              <a:latin typeface="Times New Roman" pitchFamily="18" charset="0"/>
              <a:cs typeface="Arial" pitchFamily="34" charset="0"/>
            </a:endParaRPr>
          </a:p>
        </p:txBody>
      </p:sp>
      <p:sp>
        <p:nvSpPr>
          <p:cNvPr id="219139"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smtClean="0"/>
          </a:p>
        </p:txBody>
      </p:sp>
      <p:sp>
        <p:nvSpPr>
          <p:cNvPr id="2" name="1 Marcador de fecha"/>
          <p:cNvSpPr>
            <a:spLocks noGrp="1"/>
          </p:cNvSpPr>
          <p:nvPr>
            <p:ph type="dt" sz="quarter" idx="1"/>
          </p:nvPr>
        </p:nvSpPr>
        <p:spPr/>
        <p:txBody>
          <a:bodyPr/>
          <a:lstStyle/>
          <a:p>
            <a:pPr>
              <a:defRPr/>
            </a:pPr>
            <a:fld id="{F2AC1C86-AD86-426D-A8E1-95BF6726954E}"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LMA 2018 09</a:t>
            </a:r>
            <a:r>
              <a:rPr lang="es-MX" baseline="0" dirty="0" smtClean="0"/>
              <a:t> 10</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45</a:t>
            </a:fld>
            <a:endParaRPr lang="es-MX"/>
          </a:p>
        </p:txBody>
      </p:sp>
    </p:spTree>
    <p:extLst>
      <p:ext uri="{BB962C8B-B14F-4D97-AF65-F5344CB8AC3E}">
        <p14:creationId xmlns:p14="http://schemas.microsoft.com/office/powerpoint/2010/main" val="292431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spcBef>
                <a:spcPct val="30000"/>
              </a:spcBef>
              <a:defRPr sz="1100">
                <a:solidFill>
                  <a:schemeClr val="tx1"/>
                </a:solidFill>
                <a:latin typeface="Calibri" pitchFamily="34" charset="0"/>
              </a:defRPr>
            </a:lvl1pPr>
            <a:lvl2pPr marL="685817" indent="-263776" defTabSz="949593" eaLnBrk="0" hangingPunct="0">
              <a:spcBef>
                <a:spcPct val="30000"/>
              </a:spcBef>
              <a:defRPr sz="1100">
                <a:solidFill>
                  <a:schemeClr val="tx1"/>
                </a:solidFill>
                <a:latin typeface="Calibri" pitchFamily="34" charset="0"/>
              </a:defRPr>
            </a:lvl2pPr>
            <a:lvl3pPr marL="1055103" indent="-211021" defTabSz="949593" eaLnBrk="0" hangingPunct="0">
              <a:spcBef>
                <a:spcPct val="30000"/>
              </a:spcBef>
              <a:defRPr sz="1100">
                <a:solidFill>
                  <a:schemeClr val="tx1"/>
                </a:solidFill>
                <a:latin typeface="Calibri" pitchFamily="34" charset="0"/>
              </a:defRPr>
            </a:lvl3pPr>
            <a:lvl4pPr marL="1477145" indent="-211021" defTabSz="949593" eaLnBrk="0" hangingPunct="0">
              <a:spcBef>
                <a:spcPct val="30000"/>
              </a:spcBef>
              <a:defRPr sz="1100">
                <a:solidFill>
                  <a:schemeClr val="tx1"/>
                </a:solidFill>
                <a:latin typeface="Calibri" pitchFamily="34" charset="0"/>
              </a:defRPr>
            </a:lvl4pPr>
            <a:lvl5pPr marL="1899186" indent="-211021" defTabSz="949593" eaLnBrk="0" hangingPunct="0">
              <a:spcBef>
                <a:spcPct val="30000"/>
              </a:spcBef>
              <a:defRPr sz="1100">
                <a:solidFill>
                  <a:schemeClr val="tx1"/>
                </a:solidFill>
                <a:latin typeface="Calibri" pitchFamily="34" charset="0"/>
              </a:defRPr>
            </a:lvl5pPr>
            <a:lvl6pPr marL="2321227" indent="-211021" defTabSz="949593" eaLnBrk="0" fontAlgn="base" hangingPunct="0">
              <a:spcBef>
                <a:spcPct val="30000"/>
              </a:spcBef>
              <a:spcAft>
                <a:spcPct val="0"/>
              </a:spcAft>
              <a:defRPr sz="1100">
                <a:solidFill>
                  <a:schemeClr val="tx1"/>
                </a:solidFill>
                <a:latin typeface="Calibri" pitchFamily="34" charset="0"/>
              </a:defRPr>
            </a:lvl6pPr>
            <a:lvl7pPr marL="2743269" indent="-211021" defTabSz="949593" eaLnBrk="0" fontAlgn="base" hangingPunct="0">
              <a:spcBef>
                <a:spcPct val="30000"/>
              </a:spcBef>
              <a:spcAft>
                <a:spcPct val="0"/>
              </a:spcAft>
              <a:defRPr sz="1100">
                <a:solidFill>
                  <a:schemeClr val="tx1"/>
                </a:solidFill>
                <a:latin typeface="Calibri" pitchFamily="34" charset="0"/>
              </a:defRPr>
            </a:lvl7pPr>
            <a:lvl8pPr marL="3165310" indent="-211021" defTabSz="949593" eaLnBrk="0" fontAlgn="base" hangingPunct="0">
              <a:spcBef>
                <a:spcPct val="30000"/>
              </a:spcBef>
              <a:spcAft>
                <a:spcPct val="0"/>
              </a:spcAft>
              <a:defRPr sz="1100">
                <a:solidFill>
                  <a:schemeClr val="tx1"/>
                </a:solidFill>
                <a:latin typeface="Calibri" pitchFamily="34" charset="0"/>
              </a:defRPr>
            </a:lvl8pPr>
            <a:lvl9pPr marL="3587351" indent="-211021" defTabSz="949593" eaLnBrk="0" fontAlgn="base" hangingPunct="0">
              <a:spcBef>
                <a:spcPct val="30000"/>
              </a:spcBef>
              <a:spcAft>
                <a:spcPct val="0"/>
              </a:spcAft>
              <a:defRPr sz="1100">
                <a:solidFill>
                  <a:schemeClr val="tx1"/>
                </a:solidFill>
                <a:latin typeface="Calibri" pitchFamily="34" charset="0"/>
              </a:defRPr>
            </a:lvl9pPr>
          </a:lstStyle>
          <a:p>
            <a:pPr eaLnBrk="1" hangingPunct="1">
              <a:spcBef>
                <a:spcPct val="0"/>
              </a:spcBef>
            </a:pPr>
            <a:fld id="{FF26D612-CB81-4662-BB5A-1EE0E97AB178}" type="slidenum">
              <a:rPr lang="es-ES" altLang="es-MX" sz="1200">
                <a:solidFill>
                  <a:srgbClr val="000000"/>
                </a:solidFill>
                <a:latin typeface="Times New Roman" pitchFamily="18" charset="0"/>
                <a:cs typeface="Arial" pitchFamily="34" charset="0"/>
              </a:rPr>
              <a:pPr eaLnBrk="1" hangingPunct="1">
                <a:spcBef>
                  <a:spcPct val="0"/>
                </a:spcBef>
              </a:pPr>
              <a:t>18</a:t>
            </a:fld>
            <a:endParaRPr lang="es-ES" altLang="es-MX" sz="1200">
              <a:solidFill>
                <a:srgbClr val="000000"/>
              </a:solidFill>
              <a:latin typeface="Times New Roman" pitchFamily="18" charset="0"/>
              <a:cs typeface="Arial" pitchFamily="34" charset="0"/>
            </a:endParaRPr>
          </a:p>
        </p:txBody>
      </p:sp>
      <p:sp>
        <p:nvSpPr>
          <p:cNvPr id="21197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s-MX" dirty="0" smtClean="0"/>
              <a:t>LITC 2016 10 21</a:t>
            </a:r>
          </a:p>
          <a:p>
            <a:pPr eaLnBrk="1" hangingPunct="1">
              <a:spcBef>
                <a:spcPct val="0"/>
              </a:spcBef>
            </a:pPr>
            <a:endParaRPr lang="en-US" altLang="es-MX" dirty="0" smtClean="0"/>
          </a:p>
        </p:txBody>
      </p:sp>
      <p:sp>
        <p:nvSpPr>
          <p:cNvPr id="2" name="1 Marcador de fecha"/>
          <p:cNvSpPr>
            <a:spLocks noGrp="1"/>
          </p:cNvSpPr>
          <p:nvPr>
            <p:ph type="dt" sz="quarter" idx="1"/>
          </p:nvPr>
        </p:nvSpPr>
        <p:spPr/>
        <p:txBody>
          <a:bodyPr/>
          <a:lstStyle/>
          <a:p>
            <a:pPr>
              <a:defRPr/>
            </a:pPr>
            <a:fld id="{F915C3D9-775E-4E61-8EA3-04560BA27CB1}"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 05 08</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46</a:t>
            </a:fld>
            <a:endParaRPr lang="es-MX"/>
          </a:p>
        </p:txBody>
      </p:sp>
    </p:spTree>
    <p:extLst>
      <p:ext uri="{BB962C8B-B14F-4D97-AF65-F5344CB8AC3E}">
        <p14:creationId xmlns:p14="http://schemas.microsoft.com/office/powerpoint/2010/main" val="106853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B4D0556-112E-42F1-B3E9-E83EC0D150C5}" type="slidenum">
              <a:rPr lang="es-ES" altLang="es-MX" smtClean="0">
                <a:solidFill>
                  <a:srgbClr val="000000"/>
                </a:solidFill>
                <a:latin typeface="Times New Roman" pitchFamily="18" charset="0"/>
              </a:rPr>
              <a:pPr eaLnBrk="1" hangingPunct="1"/>
              <a:t>59</a:t>
            </a:fld>
            <a:endParaRPr lang="es-ES" altLang="es-MX" smtClean="0">
              <a:solidFill>
                <a:srgbClr val="000000"/>
              </a:solidFill>
              <a:latin typeface="Times New Roman" pitchFamily="18" charset="0"/>
            </a:endParaRPr>
          </a:p>
        </p:txBody>
      </p:sp>
      <p:sp>
        <p:nvSpPr>
          <p:cNvPr id="155651"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80A83055-F604-4023-8D6A-4E4448E87FE4}"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954C413-0DCA-4B38-AA9E-A4F2314753A0}" type="slidenum">
              <a:rPr lang="es-ES" altLang="es-MX" smtClean="0">
                <a:solidFill>
                  <a:srgbClr val="000000"/>
                </a:solidFill>
                <a:latin typeface="Times New Roman" pitchFamily="18" charset="0"/>
              </a:rPr>
              <a:pPr eaLnBrk="1" hangingPunct="1"/>
              <a:t>60</a:t>
            </a:fld>
            <a:endParaRPr lang="es-ES" altLang="es-MX" smtClean="0">
              <a:solidFill>
                <a:srgbClr val="000000"/>
              </a:solidFill>
              <a:latin typeface="Times New Roman" pitchFamily="18" charset="0"/>
            </a:endParaRPr>
          </a:p>
        </p:txBody>
      </p:sp>
      <p:sp>
        <p:nvSpPr>
          <p:cNvPr id="156675"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79CD0404-370E-4828-8A2C-48D63712DCCE}"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0C97A63-ECE1-434E-A338-F28610F70C33}" type="slidenum">
              <a:rPr lang="es-ES" altLang="es-MX" smtClean="0">
                <a:solidFill>
                  <a:srgbClr val="000000"/>
                </a:solidFill>
                <a:latin typeface="Times New Roman" pitchFamily="18" charset="0"/>
              </a:rPr>
              <a:pPr eaLnBrk="1" hangingPunct="1"/>
              <a:t>61</a:t>
            </a:fld>
            <a:endParaRPr lang="es-ES" altLang="es-MX" smtClean="0">
              <a:solidFill>
                <a:srgbClr val="000000"/>
              </a:solidFill>
              <a:latin typeface="Times New Roman" pitchFamily="18" charset="0"/>
            </a:endParaRPr>
          </a:p>
        </p:txBody>
      </p:sp>
      <p:sp>
        <p:nvSpPr>
          <p:cNvPr id="157699"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7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0B05EF26-4518-4A24-8E99-FBF898BABF40}"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5B23170-6841-41FC-80A1-EACD1BA48A40}" type="slidenum">
              <a:rPr lang="es-ES" altLang="es-MX" smtClean="0">
                <a:solidFill>
                  <a:srgbClr val="000000"/>
                </a:solidFill>
                <a:latin typeface="Times New Roman" pitchFamily="18" charset="0"/>
              </a:rPr>
              <a:pPr eaLnBrk="1" hangingPunct="1"/>
              <a:t>62</a:t>
            </a:fld>
            <a:endParaRPr lang="es-ES" altLang="es-MX" smtClean="0">
              <a:solidFill>
                <a:srgbClr val="000000"/>
              </a:solidFill>
              <a:latin typeface="Times New Roman" pitchFamily="18" charset="0"/>
            </a:endParaRPr>
          </a:p>
        </p:txBody>
      </p:sp>
      <p:sp>
        <p:nvSpPr>
          <p:cNvPr id="158723"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A6A7B7CC-A0ED-4ADB-89C3-11655F5699D4}"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61CF30C-418C-4009-8063-EB5774CC268A}" type="slidenum">
              <a:rPr lang="es-ES" altLang="es-MX" smtClean="0">
                <a:solidFill>
                  <a:srgbClr val="000000"/>
                </a:solidFill>
                <a:latin typeface="Times New Roman" pitchFamily="18" charset="0"/>
              </a:rPr>
              <a:pPr eaLnBrk="1" hangingPunct="1"/>
              <a:t>63</a:t>
            </a:fld>
            <a:endParaRPr lang="es-ES" altLang="es-MX" smtClean="0">
              <a:solidFill>
                <a:srgbClr val="000000"/>
              </a:solidFill>
              <a:latin typeface="Times New Roman" pitchFamily="18" charset="0"/>
            </a:endParaRPr>
          </a:p>
        </p:txBody>
      </p:sp>
      <p:sp>
        <p:nvSpPr>
          <p:cNvPr id="159747"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0A2531C3-E436-4BDC-8A52-9236647A92DB}"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5D8464D-D759-44ED-A9A8-21BC3BA10C77}" type="slidenum">
              <a:rPr lang="es-ES" altLang="es-MX" smtClean="0">
                <a:solidFill>
                  <a:srgbClr val="000000"/>
                </a:solidFill>
                <a:latin typeface="Times New Roman" pitchFamily="18" charset="0"/>
              </a:rPr>
              <a:pPr eaLnBrk="1" hangingPunct="1"/>
              <a:t>64</a:t>
            </a:fld>
            <a:endParaRPr lang="es-ES" altLang="es-MX" smtClean="0">
              <a:solidFill>
                <a:srgbClr val="000000"/>
              </a:solidFill>
              <a:latin typeface="Times New Roman" pitchFamily="18" charset="0"/>
            </a:endParaRPr>
          </a:p>
        </p:txBody>
      </p:sp>
      <p:sp>
        <p:nvSpPr>
          <p:cNvPr id="160771"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dirty="0" err="1" smtClean="0"/>
              <a:t>Mkt</a:t>
            </a:r>
            <a:r>
              <a:rPr lang="es-MX" altLang="es-MX" dirty="0" smtClean="0"/>
              <a:t> 2016 11 03</a:t>
            </a:r>
          </a:p>
        </p:txBody>
      </p:sp>
      <p:sp>
        <p:nvSpPr>
          <p:cNvPr id="2" name="1 Marcador de fecha"/>
          <p:cNvSpPr>
            <a:spLocks noGrp="1"/>
          </p:cNvSpPr>
          <p:nvPr>
            <p:ph type="dt" sz="quarter" idx="1"/>
          </p:nvPr>
        </p:nvSpPr>
        <p:spPr/>
        <p:txBody>
          <a:bodyPr/>
          <a:lstStyle/>
          <a:p>
            <a:pPr>
              <a:defRPr/>
            </a:pPr>
            <a:fld id="{0E7B4D15-B754-4C0F-969C-7A6A67E4B162}"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32F95E0-BA6D-4B14-9398-5ED586EBA31A}" type="slidenum">
              <a:rPr lang="es-ES" altLang="es-MX" smtClean="0">
                <a:solidFill>
                  <a:srgbClr val="000000"/>
                </a:solidFill>
                <a:latin typeface="Times New Roman" pitchFamily="18" charset="0"/>
              </a:rPr>
              <a:pPr eaLnBrk="1" hangingPunct="1"/>
              <a:t>65</a:t>
            </a:fld>
            <a:endParaRPr lang="es-ES" altLang="es-MX" smtClean="0">
              <a:solidFill>
                <a:srgbClr val="000000"/>
              </a:solidFill>
              <a:latin typeface="Times New Roman" pitchFamily="18" charset="0"/>
            </a:endParaRPr>
          </a:p>
        </p:txBody>
      </p:sp>
      <p:sp>
        <p:nvSpPr>
          <p:cNvPr id="161795"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C24D0BF8-1870-4593-8781-B5A9754C7188}"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14F9387-3BE6-45E7-80D3-B13F1A8D2CDE}" type="slidenum">
              <a:rPr lang="es-ES" altLang="es-MX" smtClean="0">
                <a:solidFill>
                  <a:srgbClr val="000000"/>
                </a:solidFill>
                <a:latin typeface="Times New Roman" pitchFamily="18" charset="0"/>
              </a:rPr>
              <a:pPr eaLnBrk="1" hangingPunct="1"/>
              <a:t>66</a:t>
            </a:fld>
            <a:endParaRPr lang="es-ES" altLang="es-MX" smtClean="0">
              <a:solidFill>
                <a:srgbClr val="000000"/>
              </a:solidFill>
              <a:latin typeface="Times New Roman" pitchFamily="18" charset="0"/>
            </a:endParaRPr>
          </a:p>
        </p:txBody>
      </p:sp>
      <p:sp>
        <p:nvSpPr>
          <p:cNvPr id="162819"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MX" altLang="es-MX" dirty="0" smtClean="0"/>
              <a:t>LITC 2016</a:t>
            </a:r>
            <a:r>
              <a:rPr lang="es-MX" altLang="es-MX" baseline="0" dirty="0" smtClean="0"/>
              <a:t> 10 27</a:t>
            </a:r>
            <a:endParaRPr lang="es-MX" altLang="es-MX" dirty="0" smtClean="0"/>
          </a:p>
        </p:txBody>
      </p:sp>
      <p:sp>
        <p:nvSpPr>
          <p:cNvPr id="2" name="1 Marcador de fecha"/>
          <p:cNvSpPr>
            <a:spLocks noGrp="1"/>
          </p:cNvSpPr>
          <p:nvPr>
            <p:ph type="dt" sz="quarter" idx="1"/>
          </p:nvPr>
        </p:nvSpPr>
        <p:spPr/>
        <p:txBody>
          <a:bodyPr/>
          <a:lstStyle/>
          <a:p>
            <a:pPr>
              <a:defRPr/>
            </a:pPr>
            <a:fld id="{37C90834-1C89-44EF-8362-679284C5426C}"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CE9D611-2C38-440E-B87F-7980AF247C19}" type="slidenum">
              <a:rPr lang="es-ES" altLang="es-MX" smtClean="0">
                <a:solidFill>
                  <a:srgbClr val="000000"/>
                </a:solidFill>
                <a:latin typeface="Times New Roman" pitchFamily="18" charset="0"/>
              </a:rPr>
              <a:pPr eaLnBrk="1" hangingPunct="1"/>
              <a:t>67</a:t>
            </a:fld>
            <a:endParaRPr lang="es-ES" altLang="es-MX" smtClean="0">
              <a:solidFill>
                <a:srgbClr val="000000"/>
              </a:solidFill>
              <a:latin typeface="Times New Roman" pitchFamily="18" charset="0"/>
            </a:endParaRPr>
          </a:p>
        </p:txBody>
      </p:sp>
      <p:sp>
        <p:nvSpPr>
          <p:cNvPr id="163843"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F9DCEEE4-598E-4800-9C9F-900B492332FB}"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10 26</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20</a:t>
            </a:fld>
            <a:endParaRPr lang="es-MX"/>
          </a:p>
        </p:txBody>
      </p:sp>
    </p:spTree>
    <p:extLst>
      <p:ext uri="{BB962C8B-B14F-4D97-AF65-F5344CB8AC3E}">
        <p14:creationId xmlns:p14="http://schemas.microsoft.com/office/powerpoint/2010/main" val="2691795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9593" eaLnBrk="0" hangingPunct="0">
              <a:defRPr>
                <a:solidFill>
                  <a:schemeClr val="tx1"/>
                </a:solidFill>
                <a:latin typeface="Arial" pitchFamily="34" charset="0"/>
                <a:cs typeface="Arial" pitchFamily="34" charset="0"/>
              </a:defRPr>
            </a:lvl1pPr>
            <a:lvl2pPr marL="685817" indent="-263776" defTabSz="949593" eaLnBrk="0" hangingPunct="0">
              <a:defRPr>
                <a:solidFill>
                  <a:schemeClr val="tx1"/>
                </a:solidFill>
                <a:latin typeface="Arial" pitchFamily="34" charset="0"/>
                <a:cs typeface="Arial" pitchFamily="34" charset="0"/>
              </a:defRPr>
            </a:lvl2pPr>
            <a:lvl3pPr marL="1055103" indent="-211021" defTabSz="949593" eaLnBrk="0" hangingPunct="0">
              <a:defRPr>
                <a:solidFill>
                  <a:schemeClr val="tx1"/>
                </a:solidFill>
                <a:latin typeface="Arial" pitchFamily="34" charset="0"/>
                <a:cs typeface="Arial" pitchFamily="34" charset="0"/>
              </a:defRPr>
            </a:lvl3pPr>
            <a:lvl4pPr marL="1477145" indent="-211021" defTabSz="949593" eaLnBrk="0" hangingPunct="0">
              <a:defRPr>
                <a:solidFill>
                  <a:schemeClr val="tx1"/>
                </a:solidFill>
                <a:latin typeface="Arial" pitchFamily="34" charset="0"/>
                <a:cs typeface="Arial" pitchFamily="34" charset="0"/>
              </a:defRPr>
            </a:lvl4pPr>
            <a:lvl5pPr marL="1899186" indent="-211021" defTabSz="949593" eaLnBrk="0" hangingPunct="0">
              <a:defRPr>
                <a:solidFill>
                  <a:schemeClr val="tx1"/>
                </a:solidFill>
                <a:latin typeface="Arial" pitchFamily="34" charset="0"/>
                <a:cs typeface="Arial" pitchFamily="34" charset="0"/>
              </a:defRPr>
            </a:lvl5pPr>
            <a:lvl6pPr marL="2321227" indent="-211021" defTabSz="949593" eaLnBrk="0" fontAlgn="base" hangingPunct="0">
              <a:spcBef>
                <a:spcPct val="0"/>
              </a:spcBef>
              <a:spcAft>
                <a:spcPct val="0"/>
              </a:spcAft>
              <a:defRPr>
                <a:solidFill>
                  <a:schemeClr val="tx1"/>
                </a:solidFill>
                <a:latin typeface="Arial" pitchFamily="34" charset="0"/>
                <a:cs typeface="Arial" pitchFamily="34" charset="0"/>
              </a:defRPr>
            </a:lvl6pPr>
            <a:lvl7pPr marL="2743269" indent="-211021" defTabSz="949593" eaLnBrk="0" fontAlgn="base" hangingPunct="0">
              <a:spcBef>
                <a:spcPct val="0"/>
              </a:spcBef>
              <a:spcAft>
                <a:spcPct val="0"/>
              </a:spcAft>
              <a:defRPr>
                <a:solidFill>
                  <a:schemeClr val="tx1"/>
                </a:solidFill>
                <a:latin typeface="Arial" pitchFamily="34" charset="0"/>
                <a:cs typeface="Arial" pitchFamily="34" charset="0"/>
              </a:defRPr>
            </a:lvl7pPr>
            <a:lvl8pPr marL="3165310" indent="-211021" defTabSz="949593" eaLnBrk="0" fontAlgn="base" hangingPunct="0">
              <a:spcBef>
                <a:spcPct val="0"/>
              </a:spcBef>
              <a:spcAft>
                <a:spcPct val="0"/>
              </a:spcAft>
              <a:defRPr>
                <a:solidFill>
                  <a:schemeClr val="tx1"/>
                </a:solidFill>
                <a:latin typeface="Arial" pitchFamily="34" charset="0"/>
                <a:cs typeface="Arial" pitchFamily="34" charset="0"/>
              </a:defRPr>
            </a:lvl8pPr>
            <a:lvl9pPr marL="3587351" indent="-211021" defTabSz="949593"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387E187-44F5-4A8D-AC17-7CD5BB78EFE9}" type="slidenum">
              <a:rPr lang="es-ES" altLang="es-MX" smtClean="0">
                <a:solidFill>
                  <a:srgbClr val="000000"/>
                </a:solidFill>
                <a:latin typeface="Times New Roman" pitchFamily="18" charset="0"/>
              </a:rPr>
              <a:pPr eaLnBrk="1" hangingPunct="1"/>
              <a:t>68</a:t>
            </a:fld>
            <a:endParaRPr lang="es-ES" altLang="es-MX" smtClean="0">
              <a:solidFill>
                <a:srgbClr val="000000"/>
              </a:solidFill>
              <a:latin typeface="Times New Roman" pitchFamily="18" charset="0"/>
            </a:endParaRPr>
          </a:p>
        </p:txBody>
      </p:sp>
      <p:sp>
        <p:nvSpPr>
          <p:cNvPr id="164867"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MX" altLang="es-MX" smtClean="0"/>
          </a:p>
        </p:txBody>
      </p:sp>
      <p:sp>
        <p:nvSpPr>
          <p:cNvPr id="2" name="1 Marcador de fecha"/>
          <p:cNvSpPr>
            <a:spLocks noGrp="1"/>
          </p:cNvSpPr>
          <p:nvPr>
            <p:ph type="dt" sz="quarter" idx="1"/>
          </p:nvPr>
        </p:nvSpPr>
        <p:spPr/>
        <p:txBody>
          <a:bodyPr/>
          <a:lstStyle/>
          <a:p>
            <a:pPr>
              <a:defRPr/>
            </a:pPr>
            <a:fld id="{734AD2C2-F79F-411D-B901-16BF3278E8F3}" type="datetime1">
              <a:rPr lang="es-MX" smtClean="0">
                <a:solidFill>
                  <a:prstClr val="black"/>
                </a:solidFill>
              </a:rPr>
              <a:pPr>
                <a:defRPr/>
              </a:pPr>
              <a:t>17/05/2021</a:t>
            </a:fld>
            <a:endParaRPr lang="es-MX">
              <a:solidFill>
                <a:prstClr val="black"/>
              </a:solidFill>
            </a:endParaRPr>
          </a:p>
        </p:txBody>
      </p:sp>
      <p:sp>
        <p:nvSpPr>
          <p:cNvPr id="3" name="2 Marcador de pie de página"/>
          <p:cNvSpPr>
            <a:spLocks noGrp="1"/>
          </p:cNvSpPr>
          <p:nvPr>
            <p:ph type="ftr" sz="quarter" idx="4"/>
          </p:nvPr>
        </p:nvSpPr>
        <p:spPr/>
        <p:txBody>
          <a:bodyPr/>
          <a:lstStyle/>
          <a:p>
            <a:pPr>
              <a:defRPr/>
            </a:pPr>
            <a:r>
              <a:rPr lang="es-MX">
                <a:solidFill>
                  <a:prstClr val="black"/>
                </a:solidFill>
              </a:rPr>
              <a:t>MCE Paul Ramírez De la Cruz</a:t>
            </a:r>
          </a:p>
        </p:txBody>
      </p:sp>
      <p:sp>
        <p:nvSpPr>
          <p:cNvPr id="4" name="3 Marcador de encabezado"/>
          <p:cNvSpPr>
            <a:spLocks noGrp="1"/>
          </p:cNvSpPr>
          <p:nvPr>
            <p:ph type="hdr" sz="quarter"/>
          </p:nvPr>
        </p:nvSpPr>
        <p:spPr/>
        <p:txBody>
          <a:bodyPr/>
          <a:lstStyle/>
          <a:p>
            <a:pPr>
              <a:defRPr/>
            </a:pPr>
            <a:r>
              <a:rPr lang="es-MX">
                <a:solidFill>
                  <a:prstClr val="black"/>
                </a:solidFill>
              </a:rPr>
              <a:t>Probabilidad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10 31</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69</a:t>
            </a:fld>
            <a:endParaRPr lang="es-MX"/>
          </a:p>
        </p:txBody>
      </p:sp>
    </p:spTree>
    <p:extLst>
      <p:ext uri="{BB962C8B-B14F-4D97-AF65-F5344CB8AC3E}">
        <p14:creationId xmlns:p14="http://schemas.microsoft.com/office/powerpoint/2010/main" val="51054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10 31</a:t>
            </a:r>
          </a:p>
          <a:p>
            <a:r>
              <a:rPr lang="es-MX" dirty="0" err="1" smtClean="0"/>
              <a:t>Mkt</a:t>
            </a:r>
            <a:r>
              <a:rPr lang="es-MX" dirty="0" smtClean="0"/>
              <a:t> 2016 11 04</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70</a:t>
            </a:fld>
            <a:endParaRPr lang="es-MX"/>
          </a:p>
        </p:txBody>
      </p:sp>
    </p:spTree>
    <p:extLst>
      <p:ext uri="{BB962C8B-B14F-4D97-AF65-F5344CB8AC3E}">
        <p14:creationId xmlns:p14="http://schemas.microsoft.com/office/powerpoint/2010/main" val="510540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10 31</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71</a:t>
            </a:fld>
            <a:endParaRPr lang="es-MX"/>
          </a:p>
        </p:txBody>
      </p:sp>
    </p:spTree>
    <p:extLst>
      <p:ext uri="{BB962C8B-B14F-4D97-AF65-F5344CB8AC3E}">
        <p14:creationId xmlns:p14="http://schemas.microsoft.com/office/powerpoint/2010/main" val="510540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2016 11 07</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72</a:t>
            </a:fld>
            <a:endParaRPr lang="es-MX"/>
          </a:p>
        </p:txBody>
      </p:sp>
    </p:spTree>
    <p:extLst>
      <p:ext uri="{BB962C8B-B14F-4D97-AF65-F5344CB8AC3E}">
        <p14:creationId xmlns:p14="http://schemas.microsoft.com/office/powerpoint/2010/main" val="2586372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a:t>
            </a:r>
            <a:r>
              <a:rPr lang="es-MX" baseline="0" dirty="0" smtClean="0"/>
              <a:t> 11 03</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74</a:t>
            </a:fld>
            <a:endParaRPr lang="es-MX"/>
          </a:p>
        </p:txBody>
      </p:sp>
    </p:spTree>
    <p:extLst>
      <p:ext uri="{BB962C8B-B14F-4D97-AF65-F5344CB8AC3E}">
        <p14:creationId xmlns:p14="http://schemas.microsoft.com/office/powerpoint/2010/main" val="1485386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a:t>
            </a:r>
            <a:r>
              <a:rPr lang="es-MX" baseline="0" dirty="0" smtClean="0"/>
              <a:t> 05 09</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76</a:t>
            </a:fld>
            <a:endParaRPr lang="es-MX"/>
          </a:p>
        </p:txBody>
      </p:sp>
    </p:spTree>
    <p:extLst>
      <p:ext uri="{BB962C8B-B14F-4D97-AF65-F5344CB8AC3E}">
        <p14:creationId xmlns:p14="http://schemas.microsoft.com/office/powerpoint/2010/main" val="66021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2016 11 08</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78</a:t>
            </a:fld>
            <a:endParaRPr lang="es-MX"/>
          </a:p>
        </p:txBody>
      </p:sp>
    </p:spTree>
    <p:extLst>
      <p:ext uri="{BB962C8B-B14F-4D97-AF65-F5344CB8AC3E}">
        <p14:creationId xmlns:p14="http://schemas.microsoft.com/office/powerpoint/2010/main" val="4195615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LRI 2017</a:t>
            </a:r>
            <a:r>
              <a:rPr lang="es-MX" baseline="0" dirty="0" smtClean="0"/>
              <a:t> 05 09</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80</a:t>
            </a:fld>
            <a:endParaRPr lang="es-MX"/>
          </a:p>
        </p:txBody>
      </p:sp>
    </p:spTree>
    <p:extLst>
      <p:ext uri="{BB962C8B-B14F-4D97-AF65-F5344CB8AC3E}">
        <p14:creationId xmlns:p14="http://schemas.microsoft.com/office/powerpoint/2010/main" val="2284792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11</a:t>
            </a:r>
            <a:r>
              <a:rPr lang="es-MX" baseline="0" dirty="0" smtClean="0"/>
              <a:t> 04</a:t>
            </a:r>
          </a:p>
          <a:p>
            <a:r>
              <a:rPr lang="es-MX" dirty="0" err="1" smtClean="0"/>
              <a:t>Mkt</a:t>
            </a:r>
            <a:r>
              <a:rPr lang="es-MX" smtClean="0"/>
              <a:t> 2016 11 09</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81</a:t>
            </a:fld>
            <a:endParaRPr lang="es-MX"/>
          </a:p>
        </p:txBody>
      </p:sp>
    </p:spTree>
    <p:extLst>
      <p:ext uri="{BB962C8B-B14F-4D97-AF65-F5344CB8AC3E}">
        <p14:creationId xmlns:p14="http://schemas.microsoft.com/office/powerpoint/2010/main" val="40851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a:t>
            </a:r>
            <a:r>
              <a:rPr lang="es-MX" baseline="0" smtClean="0"/>
              <a:t> 2018 04 04</a:t>
            </a:r>
            <a:endParaRPr lang="es-MX"/>
          </a:p>
        </p:txBody>
      </p:sp>
      <p:sp>
        <p:nvSpPr>
          <p:cNvPr id="4" name="3 Marcador de número de diapositiva"/>
          <p:cNvSpPr>
            <a:spLocks noGrp="1"/>
          </p:cNvSpPr>
          <p:nvPr>
            <p:ph type="sldNum" sz="quarter" idx="10"/>
          </p:nvPr>
        </p:nvSpPr>
        <p:spPr/>
        <p:txBody>
          <a:bodyPr/>
          <a:lstStyle/>
          <a:p>
            <a:fld id="{B8BEA25A-E5B8-4B02-9C06-A592D0D36316}" type="slidenum">
              <a:rPr lang="es-MX" smtClean="0"/>
              <a:t>22</a:t>
            </a:fld>
            <a:endParaRPr lang="es-MX"/>
          </a:p>
        </p:txBody>
      </p:sp>
    </p:spTree>
    <p:extLst>
      <p:ext uri="{BB962C8B-B14F-4D97-AF65-F5344CB8AC3E}">
        <p14:creationId xmlns:p14="http://schemas.microsoft.com/office/powerpoint/2010/main" val="3969968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 2016 11</a:t>
            </a:r>
            <a:r>
              <a:rPr lang="es-MX" baseline="0" dirty="0" smtClean="0"/>
              <a:t> 07</a:t>
            </a:r>
          </a:p>
          <a:p>
            <a:r>
              <a:rPr lang="es-MX" baseline="0" dirty="0" err="1" smtClean="0"/>
              <a:t>Mkt</a:t>
            </a:r>
            <a:r>
              <a:rPr lang="es-MX" baseline="0" dirty="0" smtClean="0"/>
              <a:t> 2016 11 10</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82</a:t>
            </a:fld>
            <a:endParaRPr lang="es-MX"/>
          </a:p>
        </p:txBody>
      </p:sp>
    </p:spTree>
    <p:extLst>
      <p:ext uri="{BB962C8B-B14F-4D97-AF65-F5344CB8AC3E}">
        <p14:creationId xmlns:p14="http://schemas.microsoft.com/office/powerpoint/2010/main" val="3174573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smtClean="0"/>
              <a:t>LITC</a:t>
            </a:r>
            <a:r>
              <a:rPr lang="es-MX" baseline="0" dirty="0" smtClean="0"/>
              <a:t> 2016 11 08</a:t>
            </a:r>
          </a:p>
          <a:p>
            <a:r>
              <a:rPr lang="es-MX" baseline="0" smtClean="0"/>
              <a:t>LRI 2017 05 11</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85</a:t>
            </a:fld>
            <a:endParaRPr lang="es-MX"/>
          </a:p>
        </p:txBody>
      </p:sp>
    </p:spTree>
    <p:extLst>
      <p:ext uri="{BB962C8B-B14F-4D97-AF65-F5344CB8AC3E}">
        <p14:creationId xmlns:p14="http://schemas.microsoft.com/office/powerpoint/2010/main" val="51959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a:t>
            </a:r>
            <a:r>
              <a:rPr lang="es-MX" baseline="0" smtClean="0"/>
              <a:t> 2018 04 04</a:t>
            </a:r>
            <a:endParaRPr lang="es-MX"/>
          </a:p>
        </p:txBody>
      </p:sp>
      <p:sp>
        <p:nvSpPr>
          <p:cNvPr id="4" name="3 Marcador de número de diapositiva"/>
          <p:cNvSpPr>
            <a:spLocks noGrp="1"/>
          </p:cNvSpPr>
          <p:nvPr>
            <p:ph type="sldNum" sz="quarter" idx="10"/>
          </p:nvPr>
        </p:nvSpPr>
        <p:spPr/>
        <p:txBody>
          <a:bodyPr/>
          <a:lstStyle/>
          <a:p>
            <a:fld id="{B8BEA25A-E5B8-4B02-9C06-A592D0D36316}" type="slidenum">
              <a:rPr lang="es-MX" smtClean="0"/>
              <a:t>23</a:t>
            </a:fld>
            <a:endParaRPr lang="es-MX"/>
          </a:p>
        </p:txBody>
      </p:sp>
    </p:spTree>
    <p:extLst>
      <p:ext uri="{BB962C8B-B14F-4D97-AF65-F5344CB8AC3E}">
        <p14:creationId xmlns:p14="http://schemas.microsoft.com/office/powerpoint/2010/main" val="1443977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a:t>
            </a:r>
            <a:r>
              <a:rPr lang="es-MX" baseline="0" smtClean="0"/>
              <a:t> 2018 04 04</a:t>
            </a:r>
            <a:endParaRPr lang="es-MX"/>
          </a:p>
        </p:txBody>
      </p:sp>
      <p:sp>
        <p:nvSpPr>
          <p:cNvPr id="4" name="3 Marcador de número de diapositiva"/>
          <p:cNvSpPr>
            <a:spLocks noGrp="1"/>
          </p:cNvSpPr>
          <p:nvPr>
            <p:ph type="sldNum" sz="quarter" idx="10"/>
          </p:nvPr>
        </p:nvSpPr>
        <p:spPr/>
        <p:txBody>
          <a:bodyPr/>
          <a:lstStyle/>
          <a:p>
            <a:fld id="{B8BEA25A-E5B8-4B02-9C06-A592D0D36316}" type="slidenum">
              <a:rPr lang="es-MX" smtClean="0"/>
              <a:t>24</a:t>
            </a:fld>
            <a:endParaRPr lang="es-MX"/>
          </a:p>
        </p:txBody>
      </p:sp>
    </p:spTree>
    <p:extLst>
      <p:ext uri="{BB962C8B-B14F-4D97-AF65-F5344CB8AC3E}">
        <p14:creationId xmlns:p14="http://schemas.microsoft.com/office/powerpoint/2010/main" val="242582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a:t>
            </a:r>
            <a:r>
              <a:rPr lang="es-MX" baseline="0" smtClean="0"/>
              <a:t> 2018 04 04</a:t>
            </a:r>
            <a:endParaRPr lang="es-MX"/>
          </a:p>
        </p:txBody>
      </p:sp>
      <p:sp>
        <p:nvSpPr>
          <p:cNvPr id="4" name="3 Marcador de número de diapositiva"/>
          <p:cNvSpPr>
            <a:spLocks noGrp="1"/>
          </p:cNvSpPr>
          <p:nvPr>
            <p:ph type="sldNum" sz="quarter" idx="10"/>
          </p:nvPr>
        </p:nvSpPr>
        <p:spPr/>
        <p:txBody>
          <a:bodyPr/>
          <a:lstStyle/>
          <a:p>
            <a:fld id="{B8BEA25A-E5B8-4B02-9C06-A592D0D36316}" type="slidenum">
              <a:rPr lang="es-MX" smtClean="0"/>
              <a:t>25</a:t>
            </a:fld>
            <a:endParaRPr lang="es-MX"/>
          </a:p>
        </p:txBody>
      </p:sp>
    </p:spTree>
    <p:extLst>
      <p:ext uri="{BB962C8B-B14F-4D97-AF65-F5344CB8AC3E}">
        <p14:creationId xmlns:p14="http://schemas.microsoft.com/office/powerpoint/2010/main" val="315813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smtClean="0"/>
              <a:t>LMA</a:t>
            </a:r>
            <a:r>
              <a:rPr lang="es-MX" baseline="0" smtClean="0"/>
              <a:t> 2018 04 04</a:t>
            </a:r>
            <a:endParaRPr lang="es-MX"/>
          </a:p>
        </p:txBody>
      </p:sp>
      <p:sp>
        <p:nvSpPr>
          <p:cNvPr id="4" name="3 Marcador de número de diapositiva"/>
          <p:cNvSpPr>
            <a:spLocks noGrp="1"/>
          </p:cNvSpPr>
          <p:nvPr>
            <p:ph type="sldNum" sz="quarter" idx="10"/>
          </p:nvPr>
        </p:nvSpPr>
        <p:spPr/>
        <p:txBody>
          <a:bodyPr/>
          <a:lstStyle/>
          <a:p>
            <a:fld id="{B8BEA25A-E5B8-4B02-9C06-A592D0D36316}" type="slidenum">
              <a:rPr lang="es-MX" smtClean="0"/>
              <a:t>26</a:t>
            </a:fld>
            <a:endParaRPr lang="es-MX"/>
          </a:p>
        </p:txBody>
      </p:sp>
    </p:spTree>
    <p:extLst>
      <p:ext uri="{BB962C8B-B14F-4D97-AF65-F5344CB8AC3E}">
        <p14:creationId xmlns:p14="http://schemas.microsoft.com/office/powerpoint/2010/main" val="3706347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smtClean="0"/>
              <a:t>Mkt</a:t>
            </a:r>
            <a:r>
              <a:rPr lang="es-MX" dirty="0" smtClean="0"/>
              <a:t> 2016</a:t>
            </a:r>
            <a:r>
              <a:rPr lang="es-MX" baseline="0" dirty="0" smtClean="0"/>
              <a:t> 10 31</a:t>
            </a:r>
            <a:endParaRPr lang="es-MX" dirty="0"/>
          </a:p>
        </p:txBody>
      </p:sp>
      <p:sp>
        <p:nvSpPr>
          <p:cNvPr id="4" name="3 Marcador de número de diapositiva"/>
          <p:cNvSpPr>
            <a:spLocks noGrp="1"/>
          </p:cNvSpPr>
          <p:nvPr>
            <p:ph type="sldNum" sz="quarter" idx="10"/>
          </p:nvPr>
        </p:nvSpPr>
        <p:spPr/>
        <p:txBody>
          <a:bodyPr/>
          <a:lstStyle/>
          <a:p>
            <a:fld id="{B8BEA25A-E5B8-4B02-9C06-A592D0D36316}" type="slidenum">
              <a:rPr lang="es-MX" smtClean="0"/>
              <a:t>31</a:t>
            </a:fld>
            <a:endParaRPr lang="es-MX"/>
          </a:p>
        </p:txBody>
      </p:sp>
    </p:spTree>
    <p:extLst>
      <p:ext uri="{BB962C8B-B14F-4D97-AF65-F5344CB8AC3E}">
        <p14:creationId xmlns:p14="http://schemas.microsoft.com/office/powerpoint/2010/main" val="2521958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s-ES" dirty="0" smtClean="0"/>
              <a:t>Haga clic para modificar el estilo de título del patrón</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57CCCF46-1463-4701-BD70-ACECA4BFD2D1}" type="datetime1">
              <a:rPr lang="es-MX" smtClean="0"/>
              <a:t>17/05/2021</a:t>
            </a:fld>
            <a:endParaRPr lang="es-ES"/>
          </a:p>
        </p:txBody>
      </p:sp>
      <p:sp>
        <p:nvSpPr>
          <p:cNvPr id="5" name="Footer Placeholder 4"/>
          <p:cNvSpPr>
            <a:spLocks noGrp="1"/>
          </p:cNvSpPr>
          <p:nvPr>
            <p:ph type="ftr" sz="quarter" idx="11"/>
          </p:nvPr>
        </p:nvSpPr>
        <p:spPr/>
        <p:txBody>
          <a:bodyPr/>
          <a:lstStyle/>
          <a:p>
            <a:r>
              <a:rPr lang="es-ES" smtClean="0"/>
              <a:t>Distribuciones Continuas de Probabilidad v2.1.1016</a:t>
            </a:r>
            <a:endParaRPr lang="es-ES"/>
          </a:p>
        </p:txBody>
      </p:sp>
      <p:sp>
        <p:nvSpPr>
          <p:cNvPr id="6" name="Slide Number Placeholder 5"/>
          <p:cNvSpPr>
            <a:spLocks noGrp="1"/>
          </p:cNvSpPr>
          <p:nvPr>
            <p:ph type="sldNum" sz="quarter" idx="12"/>
          </p:nvPr>
        </p:nvSpPr>
        <p:spPr/>
        <p:txBody>
          <a:bodyPr/>
          <a:lstStyle/>
          <a:p>
            <a:fld id="{FE1ABE0F-33E7-45C3-84C8-F38651E62F7E}" type="slidenum">
              <a:rPr lang="es-ES" smtClean="0"/>
              <a:pPr/>
              <a:t>‹Nº›</a:t>
            </a:fld>
            <a:endParaRPr lang="es-E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27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5C8001E-E266-45D1-A1F4-ED312AC52646}" type="datetime1">
              <a:rPr lang="es-MX" smtClean="0"/>
              <a:t>17/05/2021</a:t>
            </a:fld>
            <a:endParaRPr lang="es-ES"/>
          </a:p>
        </p:txBody>
      </p:sp>
      <p:sp>
        <p:nvSpPr>
          <p:cNvPr id="5" name="Footer Placeholder 4"/>
          <p:cNvSpPr>
            <a:spLocks noGrp="1"/>
          </p:cNvSpPr>
          <p:nvPr>
            <p:ph type="ftr" sz="quarter" idx="11"/>
          </p:nvPr>
        </p:nvSpPr>
        <p:spPr/>
        <p:txBody>
          <a:bodyPr/>
          <a:lstStyle/>
          <a:p>
            <a:r>
              <a:rPr lang="es-ES" smtClean="0"/>
              <a:t>Distribuciones Continuas de Probabilidad v2.1.1016</a:t>
            </a:r>
            <a:endParaRPr lang="es-ES"/>
          </a:p>
        </p:txBody>
      </p:sp>
      <p:sp>
        <p:nvSpPr>
          <p:cNvPr id="6" name="Slide Number Placeholder 5"/>
          <p:cNvSpPr>
            <a:spLocks noGrp="1"/>
          </p:cNvSpPr>
          <p:nvPr>
            <p:ph type="sldNum" sz="quarter" idx="12"/>
          </p:nvPr>
        </p:nvSpPr>
        <p:spPr/>
        <p:txBody>
          <a:bodyPr/>
          <a:lstStyle/>
          <a:p>
            <a:fld id="{1ED2A397-D9A6-42D8-9544-F650CD65BDA4}" type="slidenum">
              <a:rPr lang="es-ES" smtClean="0"/>
              <a:pPr/>
              <a:t>‹Nº›</a:t>
            </a:fld>
            <a:endParaRPr lang="es-ES"/>
          </a:p>
        </p:txBody>
      </p:sp>
    </p:spTree>
    <p:extLst>
      <p:ext uri="{BB962C8B-B14F-4D97-AF65-F5344CB8AC3E}">
        <p14:creationId xmlns:p14="http://schemas.microsoft.com/office/powerpoint/2010/main" val="114521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7F07EEA-6A1B-4BA5-8B0D-5CCA8106F8C5}" type="datetime1">
              <a:rPr lang="es-MX" smtClean="0"/>
              <a:t>17/05/2021</a:t>
            </a:fld>
            <a:endParaRPr lang="es-ES"/>
          </a:p>
        </p:txBody>
      </p:sp>
      <p:sp>
        <p:nvSpPr>
          <p:cNvPr id="5" name="Footer Placeholder 4"/>
          <p:cNvSpPr>
            <a:spLocks noGrp="1"/>
          </p:cNvSpPr>
          <p:nvPr>
            <p:ph type="ftr" sz="quarter" idx="11"/>
          </p:nvPr>
        </p:nvSpPr>
        <p:spPr/>
        <p:txBody>
          <a:bodyPr/>
          <a:lstStyle/>
          <a:p>
            <a:r>
              <a:rPr lang="es-ES" smtClean="0"/>
              <a:t>Distribuciones Continuas de Probabilidad v2.1.1016</a:t>
            </a:r>
            <a:endParaRPr lang="es-ES"/>
          </a:p>
        </p:txBody>
      </p:sp>
      <p:sp>
        <p:nvSpPr>
          <p:cNvPr id="6" name="Slide Number Placeholder 5"/>
          <p:cNvSpPr>
            <a:spLocks noGrp="1"/>
          </p:cNvSpPr>
          <p:nvPr>
            <p:ph type="sldNum" sz="quarter" idx="12"/>
          </p:nvPr>
        </p:nvSpPr>
        <p:spPr/>
        <p:txBody>
          <a:bodyPr/>
          <a:lstStyle/>
          <a:p>
            <a:fld id="{A50AA52A-8386-430C-BA51-AFC59A3D27C8}" type="slidenum">
              <a:rPr lang="es-ES" smtClean="0"/>
              <a:pPr/>
              <a:t>‹Nº›</a:t>
            </a:fld>
            <a:endParaRPr lang="es-ES"/>
          </a:p>
        </p:txBody>
      </p:sp>
    </p:spTree>
    <p:extLst>
      <p:ext uri="{BB962C8B-B14F-4D97-AF65-F5344CB8AC3E}">
        <p14:creationId xmlns:p14="http://schemas.microsoft.com/office/powerpoint/2010/main" val="1901079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85A3B568-AB3D-4D49-8989-E7BD02AD0834}" type="datetime1">
              <a:rPr lang="es-MX" smtClean="0"/>
              <a:t>17/05/2021</a:t>
            </a:fld>
            <a:endParaRPr lang="es-ES"/>
          </a:p>
        </p:txBody>
      </p:sp>
      <p:sp>
        <p:nvSpPr>
          <p:cNvPr id="5" name="Footer Placeholder 4"/>
          <p:cNvSpPr>
            <a:spLocks noGrp="1"/>
          </p:cNvSpPr>
          <p:nvPr>
            <p:ph type="ftr" sz="quarter" idx="11"/>
          </p:nvPr>
        </p:nvSpPr>
        <p:spPr/>
        <p:txBody>
          <a:bodyPr/>
          <a:lstStyle/>
          <a:p>
            <a:r>
              <a:rPr lang="es-ES" smtClean="0"/>
              <a:t>Distribuciones Continuas de Probabilidad v2.1.1016</a:t>
            </a:r>
            <a:endParaRPr lang="es-ES"/>
          </a:p>
        </p:txBody>
      </p:sp>
      <p:sp>
        <p:nvSpPr>
          <p:cNvPr id="6" name="Slide Number Placeholder 5"/>
          <p:cNvSpPr>
            <a:spLocks noGrp="1"/>
          </p:cNvSpPr>
          <p:nvPr>
            <p:ph type="sldNum" sz="quarter" idx="12"/>
          </p:nvPr>
        </p:nvSpPr>
        <p:spPr/>
        <p:txBody>
          <a:bodyPr/>
          <a:lstStyle/>
          <a:p>
            <a:fld id="{A8A64D2E-177E-4DC9-B325-14D348D5263C}" type="slidenum">
              <a:rPr lang="es-ES" smtClean="0"/>
              <a:pPr/>
              <a:t>‹Nº›</a:t>
            </a:fld>
            <a:endParaRPr lang="es-ES"/>
          </a:p>
        </p:txBody>
      </p:sp>
    </p:spTree>
    <p:extLst>
      <p:ext uri="{BB962C8B-B14F-4D97-AF65-F5344CB8AC3E}">
        <p14:creationId xmlns:p14="http://schemas.microsoft.com/office/powerpoint/2010/main" val="3553038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07DDCD5-295D-4E93-BFAD-1A51ED0B61E5}" type="datetime1">
              <a:rPr lang="es-MX" smtClean="0"/>
              <a:t>17/05/2021</a:t>
            </a:fld>
            <a:endParaRPr lang="es-ES"/>
          </a:p>
        </p:txBody>
      </p:sp>
      <p:sp>
        <p:nvSpPr>
          <p:cNvPr id="5" name="Footer Placeholder 4"/>
          <p:cNvSpPr>
            <a:spLocks noGrp="1"/>
          </p:cNvSpPr>
          <p:nvPr>
            <p:ph type="ftr" sz="quarter" idx="11"/>
          </p:nvPr>
        </p:nvSpPr>
        <p:spPr/>
        <p:txBody>
          <a:bodyPr/>
          <a:lstStyle/>
          <a:p>
            <a:r>
              <a:rPr lang="es-ES" smtClean="0"/>
              <a:t>Distribuciones Continuas de Probabilidad v2.1.1016</a:t>
            </a:r>
            <a:endParaRPr lang="es-ES"/>
          </a:p>
        </p:txBody>
      </p:sp>
      <p:sp>
        <p:nvSpPr>
          <p:cNvPr id="6" name="Slide Number Placeholder 5"/>
          <p:cNvSpPr>
            <a:spLocks noGrp="1"/>
          </p:cNvSpPr>
          <p:nvPr>
            <p:ph type="sldNum" sz="quarter" idx="12"/>
          </p:nvPr>
        </p:nvSpPr>
        <p:spPr/>
        <p:txBody>
          <a:bodyPr/>
          <a:lstStyle/>
          <a:p>
            <a:fld id="{5164DE5C-B571-441B-95E5-502A3520F545}" type="slidenum">
              <a:rPr lang="es-ES" smtClean="0"/>
              <a:pPr/>
              <a:t>‹Nº›</a:t>
            </a:fld>
            <a:endParaRPr lang="es-E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343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6F367E6-FA7C-41B9-AD3C-B29B9B90066F}" type="datetime1">
              <a:rPr lang="es-MX" smtClean="0"/>
              <a:t>17/05/2021</a:t>
            </a:fld>
            <a:endParaRPr lang="es-ES"/>
          </a:p>
        </p:txBody>
      </p:sp>
      <p:sp>
        <p:nvSpPr>
          <p:cNvPr id="6" name="Footer Placeholder 5"/>
          <p:cNvSpPr>
            <a:spLocks noGrp="1"/>
          </p:cNvSpPr>
          <p:nvPr>
            <p:ph type="ftr" sz="quarter" idx="11"/>
          </p:nvPr>
        </p:nvSpPr>
        <p:spPr/>
        <p:txBody>
          <a:bodyPr/>
          <a:lstStyle/>
          <a:p>
            <a:r>
              <a:rPr lang="es-ES" smtClean="0"/>
              <a:t>Distribuciones Continuas de Probabilidad v2.1.1016</a:t>
            </a:r>
            <a:endParaRPr lang="es-ES"/>
          </a:p>
        </p:txBody>
      </p:sp>
      <p:sp>
        <p:nvSpPr>
          <p:cNvPr id="7" name="Slide Number Placeholder 6"/>
          <p:cNvSpPr>
            <a:spLocks noGrp="1"/>
          </p:cNvSpPr>
          <p:nvPr>
            <p:ph type="sldNum" sz="quarter" idx="12"/>
          </p:nvPr>
        </p:nvSpPr>
        <p:spPr/>
        <p:txBody>
          <a:bodyPr/>
          <a:lstStyle/>
          <a:p>
            <a:fld id="{94C03584-A8C1-4821-B8CF-C0903AD7327A}" type="slidenum">
              <a:rPr lang="es-ES" smtClean="0"/>
              <a:pPr/>
              <a:t>‹Nº›</a:t>
            </a:fld>
            <a:endParaRPr lang="es-ES"/>
          </a:p>
        </p:txBody>
      </p:sp>
    </p:spTree>
    <p:extLst>
      <p:ext uri="{BB962C8B-B14F-4D97-AF65-F5344CB8AC3E}">
        <p14:creationId xmlns:p14="http://schemas.microsoft.com/office/powerpoint/2010/main" val="528982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D14C088-FE31-45DC-95E2-3D6B00BD3EA1}" type="datetime1">
              <a:rPr lang="es-MX" smtClean="0"/>
              <a:t>17/05/2021</a:t>
            </a:fld>
            <a:endParaRPr lang="es-ES"/>
          </a:p>
        </p:txBody>
      </p:sp>
      <p:sp>
        <p:nvSpPr>
          <p:cNvPr id="8" name="Footer Placeholder 7"/>
          <p:cNvSpPr>
            <a:spLocks noGrp="1"/>
          </p:cNvSpPr>
          <p:nvPr>
            <p:ph type="ftr" sz="quarter" idx="11"/>
          </p:nvPr>
        </p:nvSpPr>
        <p:spPr/>
        <p:txBody>
          <a:bodyPr/>
          <a:lstStyle/>
          <a:p>
            <a:r>
              <a:rPr lang="es-ES" smtClean="0"/>
              <a:t>Distribuciones Continuas de Probabilidad v2.1.1016</a:t>
            </a:r>
            <a:endParaRPr lang="es-ES"/>
          </a:p>
        </p:txBody>
      </p:sp>
      <p:sp>
        <p:nvSpPr>
          <p:cNvPr id="9" name="Slide Number Placeholder 8"/>
          <p:cNvSpPr>
            <a:spLocks noGrp="1"/>
          </p:cNvSpPr>
          <p:nvPr>
            <p:ph type="sldNum" sz="quarter" idx="12"/>
          </p:nvPr>
        </p:nvSpPr>
        <p:spPr/>
        <p:txBody>
          <a:bodyPr/>
          <a:lstStyle/>
          <a:p>
            <a:fld id="{B419BBC9-D6C0-4D12-8A40-DC3F3A1A76AA}" type="slidenum">
              <a:rPr lang="es-ES" smtClean="0"/>
              <a:pPr/>
              <a:t>‹Nº›</a:t>
            </a:fld>
            <a:endParaRPr lang="es-E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655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98CDDF12-D521-4C50-B385-B892566090D1}" type="datetime1">
              <a:rPr lang="es-MX" smtClean="0"/>
              <a:t>17/05/2021</a:t>
            </a:fld>
            <a:endParaRPr lang="es-ES"/>
          </a:p>
        </p:txBody>
      </p:sp>
      <p:sp>
        <p:nvSpPr>
          <p:cNvPr id="4" name="Footer Placeholder 3"/>
          <p:cNvSpPr>
            <a:spLocks noGrp="1"/>
          </p:cNvSpPr>
          <p:nvPr>
            <p:ph type="ftr" sz="quarter" idx="11"/>
          </p:nvPr>
        </p:nvSpPr>
        <p:spPr/>
        <p:txBody>
          <a:bodyPr/>
          <a:lstStyle/>
          <a:p>
            <a:r>
              <a:rPr lang="es-ES" smtClean="0"/>
              <a:t>Distribuciones Continuas de Probabilidad v2.1.1016</a:t>
            </a:r>
            <a:endParaRPr lang="es-ES"/>
          </a:p>
        </p:txBody>
      </p:sp>
      <p:sp>
        <p:nvSpPr>
          <p:cNvPr id="5" name="Slide Number Placeholder 4"/>
          <p:cNvSpPr>
            <a:spLocks noGrp="1"/>
          </p:cNvSpPr>
          <p:nvPr>
            <p:ph type="sldNum" sz="quarter" idx="12"/>
          </p:nvPr>
        </p:nvSpPr>
        <p:spPr/>
        <p:txBody>
          <a:bodyPr/>
          <a:lstStyle/>
          <a:p>
            <a:fld id="{EBEDDAFB-5C92-4140-BFEA-ED9E26007142}" type="slidenum">
              <a:rPr lang="es-ES" smtClean="0"/>
              <a:pPr/>
              <a:t>‹Nº›</a:t>
            </a:fld>
            <a:endParaRPr lang="es-ES"/>
          </a:p>
        </p:txBody>
      </p:sp>
    </p:spTree>
    <p:extLst>
      <p:ext uri="{BB962C8B-B14F-4D97-AF65-F5344CB8AC3E}">
        <p14:creationId xmlns:p14="http://schemas.microsoft.com/office/powerpoint/2010/main" val="1847708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9A8E2-5F4F-4F70-AB50-661EAA674F68}" type="datetime1">
              <a:rPr lang="es-MX" smtClean="0"/>
              <a:t>17/05/2021</a:t>
            </a:fld>
            <a:endParaRPr lang="es-ES"/>
          </a:p>
        </p:txBody>
      </p:sp>
      <p:sp>
        <p:nvSpPr>
          <p:cNvPr id="3" name="Footer Placeholder 2"/>
          <p:cNvSpPr>
            <a:spLocks noGrp="1"/>
          </p:cNvSpPr>
          <p:nvPr>
            <p:ph type="ftr" sz="quarter" idx="11"/>
          </p:nvPr>
        </p:nvSpPr>
        <p:spPr/>
        <p:txBody>
          <a:bodyPr/>
          <a:lstStyle/>
          <a:p>
            <a:r>
              <a:rPr lang="es-ES" smtClean="0"/>
              <a:t>Distribuciones Continuas de Probabilidad v2.1.1016</a:t>
            </a:r>
            <a:endParaRPr lang="es-ES"/>
          </a:p>
        </p:txBody>
      </p:sp>
      <p:sp>
        <p:nvSpPr>
          <p:cNvPr id="4" name="Slide Number Placeholder 3"/>
          <p:cNvSpPr>
            <a:spLocks noGrp="1"/>
          </p:cNvSpPr>
          <p:nvPr>
            <p:ph type="sldNum" sz="quarter" idx="12"/>
          </p:nvPr>
        </p:nvSpPr>
        <p:spPr/>
        <p:txBody>
          <a:bodyPr/>
          <a:lstStyle/>
          <a:p>
            <a:fld id="{C2C6D281-2C19-4F81-864F-5326002769C3}" type="slidenum">
              <a:rPr lang="es-ES" smtClean="0"/>
              <a:pPr/>
              <a:t>‹Nº›</a:t>
            </a:fld>
            <a:endParaRPr lang="es-ES"/>
          </a:p>
        </p:txBody>
      </p:sp>
    </p:spTree>
    <p:extLst>
      <p:ext uri="{BB962C8B-B14F-4D97-AF65-F5344CB8AC3E}">
        <p14:creationId xmlns:p14="http://schemas.microsoft.com/office/powerpoint/2010/main" val="3498048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95EB3C7-6B68-4EC4-9133-211AA65D74D8}" type="datetime1">
              <a:rPr lang="es-MX" smtClean="0"/>
              <a:t>17/05/2021</a:t>
            </a:fld>
            <a:endParaRPr lang="es-ES"/>
          </a:p>
        </p:txBody>
      </p:sp>
      <p:sp>
        <p:nvSpPr>
          <p:cNvPr id="6" name="Footer Placeholder 5"/>
          <p:cNvSpPr>
            <a:spLocks noGrp="1"/>
          </p:cNvSpPr>
          <p:nvPr>
            <p:ph type="ftr" sz="quarter" idx="11"/>
          </p:nvPr>
        </p:nvSpPr>
        <p:spPr/>
        <p:txBody>
          <a:bodyPr/>
          <a:lstStyle/>
          <a:p>
            <a:r>
              <a:rPr lang="es-ES" smtClean="0"/>
              <a:t>Distribuciones Continuas de Probabilidad v2.1.1016</a:t>
            </a:r>
            <a:endParaRPr lang="es-ES"/>
          </a:p>
        </p:txBody>
      </p:sp>
      <p:sp>
        <p:nvSpPr>
          <p:cNvPr id="7" name="Slide Number Placeholder 6"/>
          <p:cNvSpPr>
            <a:spLocks noGrp="1"/>
          </p:cNvSpPr>
          <p:nvPr>
            <p:ph type="sldNum" sz="quarter" idx="12"/>
          </p:nvPr>
        </p:nvSpPr>
        <p:spPr/>
        <p:txBody>
          <a:bodyPr/>
          <a:lstStyle/>
          <a:p>
            <a:fld id="{ABDA83D8-61DC-49C9-B8B1-471C4D67BEE4}" type="slidenum">
              <a:rPr lang="es-ES" smtClean="0"/>
              <a:pPr/>
              <a:t>‹Nº›</a:t>
            </a:fld>
            <a:endParaRPr lang="es-E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57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07F8D21-3356-41F2-A97B-548E03798FE3}" type="datetime1">
              <a:rPr lang="es-MX" smtClean="0"/>
              <a:t>17/05/2021</a:t>
            </a:fld>
            <a:endParaRPr lang="es-ES"/>
          </a:p>
        </p:txBody>
      </p:sp>
      <p:sp>
        <p:nvSpPr>
          <p:cNvPr id="6" name="Footer Placeholder 5"/>
          <p:cNvSpPr>
            <a:spLocks noGrp="1"/>
          </p:cNvSpPr>
          <p:nvPr>
            <p:ph type="ftr" sz="quarter" idx="11"/>
          </p:nvPr>
        </p:nvSpPr>
        <p:spPr/>
        <p:txBody>
          <a:bodyPr/>
          <a:lstStyle/>
          <a:p>
            <a:r>
              <a:rPr lang="es-ES" smtClean="0"/>
              <a:t>Distribuciones Continuas de Probabilidad v2.1.1016</a:t>
            </a:r>
            <a:endParaRPr lang="es-ES"/>
          </a:p>
        </p:txBody>
      </p:sp>
      <p:sp>
        <p:nvSpPr>
          <p:cNvPr id="7" name="Slide Number Placeholder 6"/>
          <p:cNvSpPr>
            <a:spLocks noGrp="1"/>
          </p:cNvSpPr>
          <p:nvPr>
            <p:ph type="sldNum" sz="quarter" idx="12"/>
          </p:nvPr>
        </p:nvSpPr>
        <p:spPr/>
        <p:txBody>
          <a:bodyPr/>
          <a:lstStyle/>
          <a:p>
            <a:fld id="{5B6ADA96-BC43-4605-972B-A5480200A954}" type="slidenum">
              <a:rPr lang="es-ES" smtClean="0"/>
              <a:pPr/>
              <a:t>‹Nº›</a:t>
            </a:fld>
            <a:endParaRPr lang="es-ES"/>
          </a:p>
        </p:txBody>
      </p:sp>
    </p:spTree>
    <p:extLst>
      <p:ext uri="{BB962C8B-B14F-4D97-AF65-F5344CB8AC3E}">
        <p14:creationId xmlns:p14="http://schemas.microsoft.com/office/powerpoint/2010/main" val="2508153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endParaRPr>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endParaRPr>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pPr fontAlgn="base">
              <a:spcBef>
                <a:spcPct val="0"/>
              </a:spcBef>
              <a:spcAft>
                <a:spcPct val="0"/>
              </a:spcAft>
            </a:pPr>
            <a:fld id="{4A4E6ADB-E28A-4207-B8B3-A86713521719}" type="datetime1">
              <a:rPr lang="es-MX" smtClean="0">
                <a:latin typeface="Times New Roman" pitchFamily="18" charset="0"/>
              </a:rPr>
              <a:t>17/05/2021</a:t>
            </a:fld>
            <a:endParaRPr lang="es-ES">
              <a:latin typeface="Times New Roman" pitchFamily="18" charset="0"/>
            </a:endParaRPr>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fontAlgn="base">
              <a:spcBef>
                <a:spcPct val="0"/>
              </a:spcBef>
              <a:spcAft>
                <a:spcPct val="0"/>
              </a:spcAft>
            </a:pPr>
            <a:r>
              <a:rPr lang="es-ES" smtClean="0">
                <a:latin typeface="Times New Roman" pitchFamily="18" charset="0"/>
              </a:rPr>
              <a:t>Distribuciones Continuas de Probabilidad v2.1.1016</a:t>
            </a:r>
            <a:endParaRPr lang="es-ES">
              <a:latin typeface="Times New Roman" pitchFamily="18" charset="0"/>
            </a:endParaRPr>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pPr fontAlgn="base">
              <a:spcBef>
                <a:spcPct val="0"/>
              </a:spcBef>
              <a:spcAft>
                <a:spcPct val="0"/>
              </a:spcAft>
            </a:pPr>
            <a:fld id="{ADC1EA5B-7599-458C-B180-93E561409C58}" type="slidenum">
              <a:rPr lang="es-ES" smtClean="0">
                <a:latin typeface="Times New Roman" pitchFamily="18" charset="0"/>
              </a:rPr>
              <a:pPr fontAlgn="base">
                <a:spcBef>
                  <a:spcPct val="0"/>
                </a:spcBef>
                <a:spcAft>
                  <a:spcPct val="0"/>
                </a:spcAft>
              </a:pPr>
              <a:t>‹Nº›</a:t>
            </a:fld>
            <a:endParaRPr lang="es-ES">
              <a:latin typeface="Times New Roman" pitchFamily="18" charset="0"/>
            </a:endParaRPr>
          </a:p>
        </p:txBody>
      </p:sp>
    </p:spTree>
    <p:extLst>
      <p:ext uri="{BB962C8B-B14F-4D97-AF65-F5344CB8AC3E}">
        <p14:creationId xmlns:p14="http://schemas.microsoft.com/office/powerpoint/2010/main" val="942299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2.xml"/><Relationship Id="rId7" Type="http://schemas.openxmlformats.org/officeDocument/2006/relationships/image" Target="../media/image1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customXml" Target="../ink/ink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6.xml"/><Relationship Id="rId7" Type="http://schemas.openxmlformats.org/officeDocument/2006/relationships/image" Target="../media/image41.gif"/><Relationship Id="rId2" Type="http://schemas.openxmlformats.org/officeDocument/2006/relationships/tags" Target="../tags/tag19.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1.bin"/><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6.xml"/><Relationship Id="rId7" Type="http://schemas.openxmlformats.org/officeDocument/2006/relationships/image" Target="../media/image43.gif"/><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42.wmf"/><Relationship Id="rId5" Type="http://schemas.openxmlformats.org/officeDocument/2006/relationships/oleObject" Target="../embeddings/oleObject2.bin"/><Relationship Id="rId4"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23.xml"/><Relationship Id="rId7" Type="http://schemas.openxmlformats.org/officeDocument/2006/relationships/notesSlide" Target="../notesSlides/notesSlide16.xml"/><Relationship Id="rId12" Type="http://schemas.openxmlformats.org/officeDocument/2006/relationships/image" Target="../media/image4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25.xml"/><Relationship Id="rId10" Type="http://schemas.openxmlformats.org/officeDocument/2006/relationships/image" Target="../media/image47.png"/><Relationship Id="rId4" Type="http://schemas.openxmlformats.org/officeDocument/2006/relationships/tags" Target="../tags/tag24.xm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240.png"/></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youtube.com/watch?v=1DTRzPRfu6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8.wmf"/></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0.wmf"/></Relationships>
</file>

<file path=ppt/slides/_rels/slide61.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slides/_rels/slide62.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78.wmf"/><Relationship Id="rId4" Type="http://schemas.openxmlformats.org/officeDocument/2006/relationships/oleObject" Target="../embeddings/oleObject4.bin"/></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88.png"/><Relationship Id="rId4" Type="http://schemas.openxmlformats.org/officeDocument/2006/relationships/image" Target="../media/image86.jpeg"/></Relationships>
</file>

<file path=ppt/slides/_rels/slide8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ctrTitle"/>
          </p:nvPr>
        </p:nvSpPr>
        <p:spPr/>
        <p:txBody>
          <a:bodyPr>
            <a:normAutofit fontScale="90000"/>
          </a:bodyPr>
          <a:lstStyle/>
          <a:p>
            <a:r>
              <a:rPr lang="es-MX" dirty="0" smtClean="0"/>
              <a:t>Distribuciones CONTINUAS de probabilidad</a:t>
            </a:r>
            <a:endParaRPr lang="es-MX" dirty="0"/>
          </a:p>
        </p:txBody>
      </p:sp>
      <p:sp>
        <p:nvSpPr>
          <p:cNvPr id="8" name="7 Subtítulo"/>
          <p:cNvSpPr>
            <a:spLocks noGrp="1"/>
          </p:cNvSpPr>
          <p:nvPr>
            <p:ph type="subTitle" idx="1"/>
          </p:nvPr>
        </p:nvSpPr>
        <p:spPr/>
        <p:txBody>
          <a:bodyPr>
            <a:normAutofit fontScale="85000" lnSpcReduction="20000"/>
          </a:bodyPr>
          <a:lstStyle/>
          <a:p>
            <a:r>
              <a:rPr lang="es-MX" dirty="0" smtClean="0"/>
              <a:t>Variables Continuas</a:t>
            </a:r>
          </a:p>
          <a:p>
            <a:endParaRPr lang="es-MX" dirty="0"/>
          </a:p>
          <a:p>
            <a:r>
              <a:rPr lang="es-MX" dirty="0" smtClean="0"/>
              <a:t>M. en C. Paul Ramírez De la Cruz</a:t>
            </a:r>
          </a:p>
          <a:p>
            <a:r>
              <a:rPr lang="es-ES" dirty="0" smtClean="0"/>
              <a:t>v2.15.1016</a:t>
            </a:r>
            <a:endParaRPr lang="es-MX" dirty="0"/>
          </a:p>
        </p:txBody>
      </p:sp>
    </p:spTree>
    <p:extLst>
      <p:ext uri="{BB962C8B-B14F-4D97-AF65-F5344CB8AC3E}">
        <p14:creationId xmlns:p14="http://schemas.microsoft.com/office/powerpoint/2010/main" val="9232920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Propiedades</a:t>
            </a:r>
            <a:endParaRPr lang="es-MX" dirty="0"/>
          </a:p>
        </p:txBody>
      </p:sp>
      <p:sp>
        <p:nvSpPr>
          <p:cNvPr id="3" name="2 Marcador de contenido"/>
          <p:cNvSpPr>
            <a:spLocks noGrp="1"/>
          </p:cNvSpPr>
          <p:nvPr>
            <p:ph idx="1"/>
          </p:nvPr>
        </p:nvSpPr>
        <p:spPr/>
        <p:txBody>
          <a:bodyPr>
            <a:normAutofit fontScale="92500" lnSpcReduction="10000"/>
          </a:bodyPr>
          <a:lstStyle/>
          <a:p>
            <a:r>
              <a:rPr lang="es-ES" dirty="0" smtClean="0"/>
              <a:t>Por la definición de </a:t>
            </a:r>
            <a:r>
              <a:rPr lang="es-ES" i="1" dirty="0" smtClean="0">
                <a:latin typeface="Times New Roman" panose="02020603050405020304" pitchFamily="18" charset="0"/>
                <a:cs typeface="Times New Roman" panose="02020603050405020304" pitchFamily="18" charset="0"/>
              </a:rPr>
              <a:t>F</a:t>
            </a:r>
            <a:r>
              <a:rPr lang="es-ES" dirty="0" smtClean="0"/>
              <a:t> y la Primera parte del Teorema Fundamental del Cálculo, se tiene que</a:t>
            </a:r>
          </a:p>
          <a:p>
            <a:endParaRPr lang="es-ES" dirty="0"/>
          </a:p>
          <a:p>
            <a:endParaRPr lang="es-ES" dirty="0" smtClean="0"/>
          </a:p>
          <a:p>
            <a:endParaRPr lang="es-ES" dirty="0"/>
          </a:p>
          <a:p>
            <a:endParaRPr lang="es-ES" dirty="0" smtClean="0"/>
          </a:p>
          <a:p>
            <a:r>
              <a:rPr lang="es-ES" dirty="0" smtClean="0"/>
              <a:t>Esto significa que si tenemos una expresión cerrada para la distribución </a:t>
            </a:r>
            <a:r>
              <a:rPr lang="es-ES" i="1" dirty="0" smtClean="0">
                <a:latin typeface="Times New Roman" panose="02020603050405020304" pitchFamily="18" charset="0"/>
                <a:cs typeface="Times New Roman" panose="02020603050405020304" pitchFamily="18" charset="0"/>
              </a:rPr>
              <a:t>F</a:t>
            </a:r>
            <a:r>
              <a:rPr lang="es-ES" dirty="0" smtClean="0"/>
              <a:t>, entonces podemos calcular probabilidades para </a:t>
            </a:r>
            <a:r>
              <a:rPr lang="es-ES" i="1" dirty="0">
                <a:latin typeface="Times New Roman" panose="02020603050405020304" pitchFamily="18" charset="0"/>
                <a:cs typeface="Times New Roman" panose="02020603050405020304" pitchFamily="18" charset="0"/>
              </a:rPr>
              <a:t>X</a:t>
            </a:r>
            <a:r>
              <a:rPr lang="es-ES" dirty="0" smtClean="0"/>
              <a:t> sin evaluar la integral</a:t>
            </a:r>
          </a:p>
          <a:p>
            <a:r>
              <a:rPr lang="es-ES" dirty="0" smtClean="0"/>
              <a:t>Simplemente hay que evaluar </a:t>
            </a:r>
            <a:r>
              <a:rPr lang="es-ES" i="1" dirty="0">
                <a:latin typeface="Times New Roman" panose="02020603050405020304" pitchFamily="18" charset="0"/>
                <a:cs typeface="Times New Roman" panose="02020603050405020304" pitchFamily="18" charset="0"/>
              </a:rPr>
              <a:t>F</a:t>
            </a:r>
            <a:r>
              <a:rPr lang="es-ES" dirty="0" smtClean="0"/>
              <a:t> en los extremos del intervalo</a:t>
            </a:r>
          </a:p>
          <a:p>
            <a:endParaRPr lang="es-ES" dirty="0"/>
          </a:p>
          <a:p>
            <a:endParaRPr lang="es-ES" dirty="0" smtClean="0"/>
          </a:p>
          <a:p>
            <a:endParaRPr lang="es-ES" dirty="0"/>
          </a:p>
          <a:p>
            <a:endParaRPr lang="es-ES" dirty="0" smtClean="0"/>
          </a:p>
        </p:txBody>
      </p:sp>
      <p:sp>
        <p:nvSpPr>
          <p:cNvPr id="4" name="3 Marcador de fecha"/>
          <p:cNvSpPr>
            <a:spLocks noGrp="1"/>
          </p:cNvSpPr>
          <p:nvPr>
            <p:ph type="dt" sz="half" idx="10"/>
          </p:nvPr>
        </p:nvSpPr>
        <p:spPr/>
        <p:txBody>
          <a:bodyPr/>
          <a:lstStyle/>
          <a:p>
            <a:fld id="{1BFC26AD-6A73-4D44-AE6A-FF10ABA94BED}"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10</a:t>
            </a:fld>
            <a:endParaRPr lang="es-ES"/>
          </a:p>
        </p:txBody>
      </p:sp>
      <p:pic>
        <p:nvPicPr>
          <p:cNvPr id="8" name="7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023872" y="1819187"/>
            <a:ext cx="4459224" cy="1414577"/>
          </a:xfrm>
          <a:prstGeom prst="rect">
            <a:avLst/>
          </a:prstGeom>
        </p:spPr>
      </p:pic>
    </p:spTree>
    <p:extLst>
      <p:ext uri="{BB962C8B-B14F-4D97-AF65-F5344CB8AC3E}">
        <p14:creationId xmlns:p14="http://schemas.microsoft.com/office/powerpoint/2010/main" val="13689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Propiedades</a:t>
            </a:r>
            <a:endParaRPr lang="es-MX" dirty="0"/>
          </a:p>
        </p:txBody>
      </p:sp>
      <p:sp>
        <p:nvSpPr>
          <p:cNvPr id="3" name="2 Marcador de contenido"/>
          <p:cNvSpPr>
            <a:spLocks noGrp="1"/>
          </p:cNvSpPr>
          <p:nvPr>
            <p:ph idx="1"/>
          </p:nvPr>
        </p:nvSpPr>
        <p:spPr/>
        <p:txBody>
          <a:bodyPr>
            <a:normAutofit lnSpcReduction="10000"/>
          </a:bodyPr>
          <a:lstStyle/>
          <a:p>
            <a:r>
              <a:rPr lang="es-ES" dirty="0" smtClean="0"/>
              <a:t>Por las </a:t>
            </a:r>
            <a:r>
              <a:rPr lang="es-ES" dirty="0"/>
              <a:t>propiedades de la integral definida, ocurre </a:t>
            </a:r>
            <a:r>
              <a:rPr lang="es-ES" dirty="0" smtClean="0"/>
              <a:t>que</a:t>
            </a:r>
          </a:p>
          <a:p>
            <a:endParaRPr lang="es-ES" dirty="0"/>
          </a:p>
          <a:p>
            <a:endParaRPr lang="es-ES" dirty="0" smtClean="0"/>
          </a:p>
          <a:p>
            <a:endParaRPr lang="es-ES" dirty="0"/>
          </a:p>
          <a:p>
            <a:endParaRPr lang="es-ES" dirty="0" smtClean="0"/>
          </a:p>
          <a:p>
            <a:endParaRPr lang="es-ES" dirty="0"/>
          </a:p>
          <a:p>
            <a:r>
              <a:rPr lang="es-ES" dirty="0" smtClean="0"/>
              <a:t>Por tanto </a:t>
            </a:r>
            <a:r>
              <a:rPr lang="es-ES" dirty="0" smtClean="0">
                <a:solidFill>
                  <a:srgbClr val="FF0000"/>
                </a:solidFill>
              </a:rPr>
              <a:t>no tiene utilidad práctica </a:t>
            </a:r>
            <a:r>
              <a:rPr lang="es-ES" dirty="0" smtClean="0"/>
              <a:t>hablar de que la v. a. continua </a:t>
            </a:r>
            <a:r>
              <a:rPr lang="es-ES" i="1" dirty="0" smtClean="0">
                <a:latin typeface="Times New Roman" panose="02020603050405020304" pitchFamily="18" charset="0"/>
                <a:cs typeface="Times New Roman" panose="02020603050405020304" pitchFamily="18" charset="0"/>
              </a:rPr>
              <a:t>X</a:t>
            </a:r>
            <a:r>
              <a:rPr lang="es-ES" dirty="0" smtClean="0"/>
              <a:t> sea </a:t>
            </a:r>
            <a:r>
              <a:rPr lang="es-ES" dirty="0" smtClean="0">
                <a:solidFill>
                  <a:srgbClr val="FF0000"/>
                </a:solidFill>
              </a:rPr>
              <a:t>exactamente igual </a:t>
            </a:r>
            <a:r>
              <a:rPr lang="es-ES" dirty="0" smtClean="0"/>
              <a:t>a un valor, sino </a:t>
            </a:r>
            <a:r>
              <a:rPr lang="es-ES" dirty="0" smtClean="0">
                <a:solidFill>
                  <a:srgbClr val="FF0000"/>
                </a:solidFill>
              </a:rPr>
              <a:t>solamente</a:t>
            </a:r>
            <a:r>
              <a:rPr lang="es-ES" dirty="0" smtClean="0"/>
              <a:t>, que esté en cierto </a:t>
            </a:r>
            <a:r>
              <a:rPr lang="es-ES" dirty="0" smtClean="0">
                <a:solidFill>
                  <a:srgbClr val="FF0000"/>
                </a:solidFill>
              </a:rPr>
              <a:t>intervalo</a:t>
            </a:r>
            <a:endParaRPr lang="es-MX" dirty="0">
              <a:solidFill>
                <a:srgbClr val="FF0000"/>
              </a:solidFill>
            </a:endParaRPr>
          </a:p>
          <a:p>
            <a:endParaRPr lang="es-MX" dirty="0"/>
          </a:p>
        </p:txBody>
      </p:sp>
      <p:sp>
        <p:nvSpPr>
          <p:cNvPr id="4" name="3 Marcador de fecha"/>
          <p:cNvSpPr>
            <a:spLocks noGrp="1"/>
          </p:cNvSpPr>
          <p:nvPr>
            <p:ph type="dt" sz="half" idx="10"/>
          </p:nvPr>
        </p:nvSpPr>
        <p:spPr/>
        <p:txBody>
          <a:bodyPr/>
          <a:lstStyle/>
          <a:p>
            <a:fld id="{B76D1B9F-BB79-40C1-A200-3F2EF36D875A}"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a:t>
            </a:fld>
            <a:endParaRPr lang="es-ES"/>
          </a:p>
        </p:txBody>
      </p:sp>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57978" y="1571612"/>
            <a:ext cx="4446270" cy="1936242"/>
          </a:xfrm>
          <a:prstGeom prst="rect">
            <a:avLst/>
          </a:prstGeom>
        </p:spPr>
      </p:pic>
    </p:spTree>
    <p:extLst>
      <p:ext uri="{BB962C8B-B14F-4D97-AF65-F5344CB8AC3E}">
        <p14:creationId xmlns:p14="http://schemas.microsoft.com/office/powerpoint/2010/main" val="374306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normAutofit/>
          </a:bodyPr>
          <a:lstStyle/>
          <a:p>
            <a:endParaRPr lang="es-MX" dirty="0"/>
          </a:p>
        </p:txBody>
      </p:sp>
      <p:sp>
        <p:nvSpPr>
          <p:cNvPr id="9" name="8 Marcador de texto"/>
          <p:cNvSpPr>
            <a:spLocks noGrp="1"/>
          </p:cNvSpPr>
          <p:nvPr>
            <p:ph type="body" idx="1"/>
          </p:nvPr>
        </p:nvSpPr>
        <p:spPr/>
        <p:txBody>
          <a:bodyPr/>
          <a:lstStyle/>
          <a:p>
            <a:r>
              <a:rPr lang="es-MX" dirty="0" smtClean="0"/>
              <a:t>Valor esperado y varianza de una variable aleatoria continua</a:t>
            </a:r>
            <a:endParaRPr lang="es-MX" dirty="0"/>
          </a:p>
        </p:txBody>
      </p:sp>
      <p:sp>
        <p:nvSpPr>
          <p:cNvPr id="5" name="4 Marcador de fecha"/>
          <p:cNvSpPr>
            <a:spLocks noGrp="1"/>
          </p:cNvSpPr>
          <p:nvPr>
            <p:ph type="dt" sz="half" idx="10"/>
          </p:nvPr>
        </p:nvSpPr>
        <p:spPr/>
        <p:txBody>
          <a:bodyPr/>
          <a:lstStyle/>
          <a:p>
            <a:fld id="{4AA91867-EBC1-4C7E-ABEF-9181DA45B124}" type="datetime1">
              <a:rPr lang="es-MX" smtClean="0"/>
              <a:t>17/05/2021</a:t>
            </a:fld>
            <a:endParaRPr lang="es-ES"/>
          </a:p>
        </p:txBody>
      </p:sp>
      <p:sp>
        <p:nvSpPr>
          <p:cNvPr id="6" name="5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12</a:t>
            </a:fld>
            <a:endParaRPr lang="es-ES"/>
          </a:p>
        </p:txBody>
      </p:sp>
    </p:spTree>
    <p:extLst>
      <p:ext uri="{BB962C8B-B14F-4D97-AF65-F5344CB8AC3E}">
        <p14:creationId xmlns:p14="http://schemas.microsoft.com/office/powerpoint/2010/main" val="1201595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rmAutofit fontScale="90000"/>
          </a:bodyPr>
          <a:lstStyle/>
          <a:p>
            <a:r>
              <a:rPr lang="es-ES" dirty="0" smtClean="0"/>
              <a:t>Valor esperado de una variable aleatoria continua</a:t>
            </a:r>
            <a:endParaRPr lang="es-ES" dirty="0"/>
          </a:p>
        </p:txBody>
      </p:sp>
      <p:sp>
        <p:nvSpPr>
          <p:cNvPr id="74755" name="Rectangle 3"/>
          <p:cNvSpPr>
            <a:spLocks noGrp="1" noChangeArrowheads="1"/>
          </p:cNvSpPr>
          <p:nvPr>
            <p:ph idx="1"/>
          </p:nvPr>
        </p:nvSpPr>
        <p:spPr/>
        <p:txBody>
          <a:bodyPr>
            <a:normAutofit lnSpcReduction="10000"/>
          </a:bodyPr>
          <a:lstStyle/>
          <a:p>
            <a:r>
              <a:rPr lang="es-ES" sz="2800" dirty="0"/>
              <a:t>Si </a:t>
            </a:r>
            <a:r>
              <a:rPr lang="es-ES" sz="2800" i="1" dirty="0">
                <a:latin typeface="Times New Roman" pitchFamily="18" charset="0"/>
              </a:rPr>
              <a:t>X</a:t>
            </a:r>
            <a:r>
              <a:rPr lang="es-ES" sz="2800" dirty="0"/>
              <a:t> es una variable aleatoria </a:t>
            </a:r>
            <a:r>
              <a:rPr lang="es-ES" sz="2800" dirty="0" smtClean="0"/>
              <a:t>continua, definida en </a:t>
            </a:r>
            <a:r>
              <a:rPr lang="es-ES" sz="2800" i="1" dirty="0" smtClean="0">
                <a:latin typeface="Times New Roman" panose="02020603050405020304" pitchFamily="18" charset="0"/>
                <a:cs typeface="Times New Roman" panose="02020603050405020304" pitchFamily="18" charset="0"/>
              </a:rPr>
              <a:t>D</a:t>
            </a:r>
            <a:r>
              <a:rPr lang="es-ES" sz="2800" i="1" baseline="-25000" dirty="0" smtClean="0">
                <a:latin typeface="Times New Roman" panose="02020603050405020304" pitchFamily="18" charset="0"/>
                <a:cs typeface="Times New Roman" panose="02020603050405020304" pitchFamily="18" charset="0"/>
              </a:rPr>
              <a:t>X</a:t>
            </a:r>
            <a:r>
              <a:rPr lang="es-ES" sz="2800" dirty="0" smtClean="0"/>
              <a:t> y con función de densidad de probabilidad </a:t>
            </a:r>
            <a:r>
              <a:rPr lang="es-ES" sz="2800" i="1" dirty="0">
                <a:latin typeface="Times New Roman" panose="02020603050405020304" pitchFamily="18" charset="0"/>
                <a:cs typeface="Times New Roman" panose="02020603050405020304" pitchFamily="18" charset="0"/>
              </a:rPr>
              <a:t>f</a:t>
            </a:r>
            <a:r>
              <a:rPr lang="es-ES" sz="2800" dirty="0" smtClean="0"/>
              <a:t>, </a:t>
            </a:r>
            <a:r>
              <a:rPr lang="es-ES" sz="2800" dirty="0"/>
              <a:t>entonces el valor esperado de </a:t>
            </a:r>
            <a:r>
              <a:rPr lang="es-ES" sz="2800" i="1" dirty="0">
                <a:latin typeface="Times New Roman" pitchFamily="18" charset="0"/>
              </a:rPr>
              <a:t>X</a:t>
            </a:r>
            <a:r>
              <a:rPr lang="es-ES" sz="2800" dirty="0"/>
              <a:t> es </a:t>
            </a:r>
          </a:p>
          <a:p>
            <a:endParaRPr lang="es-ES" sz="2800" dirty="0"/>
          </a:p>
          <a:p>
            <a:r>
              <a:rPr lang="es-ES" sz="2800" dirty="0" smtClean="0"/>
              <a:t>Recuérdese que </a:t>
            </a:r>
            <a:r>
              <a:rPr lang="es-ES" sz="2800" i="1" dirty="0">
                <a:latin typeface="Times New Roman" panose="02020603050405020304" pitchFamily="18" charset="0"/>
                <a:cs typeface="Times New Roman" panose="02020603050405020304" pitchFamily="18" charset="0"/>
              </a:rPr>
              <a:t>E(X)</a:t>
            </a:r>
            <a:r>
              <a:rPr lang="es-ES" sz="2800" dirty="0" smtClean="0"/>
              <a:t> es el valor promedio de la variable</a:t>
            </a:r>
          </a:p>
          <a:p>
            <a:r>
              <a:rPr lang="es-ES" sz="2800" dirty="0" smtClean="0"/>
              <a:t>El valor esperado de </a:t>
            </a:r>
            <a:r>
              <a:rPr lang="es-ES" sz="2800" i="1" dirty="0">
                <a:latin typeface="Times New Roman" panose="02020603050405020304" pitchFamily="18" charset="0"/>
                <a:cs typeface="Times New Roman" panose="02020603050405020304" pitchFamily="18" charset="0"/>
              </a:rPr>
              <a:t>X</a:t>
            </a:r>
            <a:r>
              <a:rPr lang="es-ES" sz="2800" dirty="0" smtClean="0"/>
              <a:t>, </a:t>
            </a:r>
            <a:r>
              <a:rPr lang="es-ES" sz="2800" i="1" dirty="0">
                <a:latin typeface="Times New Roman" panose="02020603050405020304" pitchFamily="18" charset="0"/>
                <a:cs typeface="Times New Roman" panose="02020603050405020304" pitchFamily="18" charset="0"/>
              </a:rPr>
              <a:t>E(X) </a:t>
            </a:r>
            <a:r>
              <a:rPr lang="es-ES" sz="2800" dirty="0" smtClean="0">
                <a:latin typeface="Times New Roman" panose="02020603050405020304" pitchFamily="18" charset="0"/>
                <a:cs typeface="Times New Roman" panose="02020603050405020304" pitchFamily="18" charset="0"/>
                <a:sym typeface="Symbol"/>
              </a:rPr>
              <a:t></a:t>
            </a:r>
            <a:r>
              <a:rPr lang="es-ES" sz="2800" i="1" dirty="0" smtClean="0">
                <a:latin typeface="Times New Roman" panose="02020603050405020304" pitchFamily="18" charset="0"/>
                <a:cs typeface="Times New Roman" panose="02020603050405020304" pitchFamily="18" charset="0"/>
              </a:rPr>
              <a:t> </a:t>
            </a:r>
            <a:r>
              <a:rPr lang="es-ES" sz="2800" dirty="0" smtClean="0">
                <a:latin typeface="Times New Roman" panose="02020603050405020304" pitchFamily="18" charset="0"/>
                <a:cs typeface="Times New Roman" panose="02020603050405020304" pitchFamily="18" charset="0"/>
                <a:sym typeface="Symbol"/>
              </a:rPr>
              <a:t></a:t>
            </a:r>
            <a:r>
              <a:rPr lang="es-ES" sz="2800" i="1" baseline="-25000" dirty="0" smtClean="0">
                <a:latin typeface="Times New Roman" panose="02020603050405020304" pitchFamily="18" charset="0"/>
                <a:cs typeface="Times New Roman" panose="02020603050405020304" pitchFamily="18" charset="0"/>
              </a:rPr>
              <a:t>X</a:t>
            </a:r>
            <a:r>
              <a:rPr lang="es-ES" sz="2800" dirty="0" smtClean="0"/>
              <a:t>, es el parámetro que estimamos mediante la media aritmética, </a:t>
            </a:r>
            <a:endParaRPr lang="es-ES" sz="2800" dirty="0"/>
          </a:p>
        </p:txBody>
      </p:sp>
      <p:sp>
        <p:nvSpPr>
          <p:cNvPr id="6" name="3 Marcador de fecha"/>
          <p:cNvSpPr>
            <a:spLocks noGrp="1"/>
          </p:cNvSpPr>
          <p:nvPr>
            <p:ph type="dt" sz="half" idx="10"/>
          </p:nvPr>
        </p:nvSpPr>
        <p:spPr/>
        <p:txBody>
          <a:bodyPr/>
          <a:lstStyle/>
          <a:p>
            <a:fld id="{4747B78D-38B4-47E8-988A-BE49B91D3985}" type="datetime1">
              <a:rPr lang="es-MX" smtClean="0"/>
              <a:t>17/05/2021</a:t>
            </a:fld>
            <a:endParaRPr lang="es-ES"/>
          </a:p>
        </p:txBody>
      </p:sp>
      <p:sp>
        <p:nvSpPr>
          <p:cNvPr id="7"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8" name="5 Marcador de número de diapositiva"/>
          <p:cNvSpPr>
            <a:spLocks noGrp="1"/>
          </p:cNvSpPr>
          <p:nvPr>
            <p:ph type="sldNum" sz="quarter" idx="12"/>
          </p:nvPr>
        </p:nvSpPr>
        <p:spPr/>
        <p:txBody>
          <a:bodyPr/>
          <a:lstStyle/>
          <a:p>
            <a:fld id="{5B23BC6F-B781-476A-BE08-6EF96C06E5CE}" type="slidenum">
              <a:rPr lang="es-ES"/>
              <a:pPr/>
              <a:t>13</a:t>
            </a:fld>
            <a:endParaRPr lang="es-ES"/>
          </a:p>
        </p:txBody>
      </p:sp>
      <p:pic>
        <p:nvPicPr>
          <p:cNvPr id="4" name="3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39752" y="2427734"/>
            <a:ext cx="3777082" cy="512064"/>
          </a:xfrm>
          <a:prstGeom prst="rect">
            <a:avLst/>
          </a:prstGeom>
        </p:spPr>
      </p:pic>
      <p:pic>
        <p:nvPicPr>
          <p:cNvPr id="5" name="4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56376" y="4272634"/>
            <a:ext cx="204826" cy="243840"/>
          </a:xfrm>
          <a:prstGeom prst="rect">
            <a:avLst/>
          </a:prstGeom>
        </p:spPr>
      </p:pic>
    </p:spTree>
    <p:extLst>
      <p:ext uri="{BB962C8B-B14F-4D97-AF65-F5344CB8AC3E}">
        <p14:creationId xmlns:p14="http://schemas.microsoft.com/office/powerpoint/2010/main" val="2563588662"/>
      </p:ext>
    </p:extLst>
  </p:cSld>
  <p:clrMapOvr>
    <a:masterClrMapping/>
  </p:clrMapOvr>
  <p:transition spd="slow">
    <p:cover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rmAutofit fontScale="90000"/>
          </a:bodyPr>
          <a:lstStyle/>
          <a:p>
            <a:r>
              <a:rPr lang="es-ES" dirty="0" smtClean="0"/>
              <a:t>Varianza de una variable aleatoria continua</a:t>
            </a:r>
            <a:endParaRPr lang="es-ES" dirty="0"/>
          </a:p>
        </p:txBody>
      </p:sp>
      <p:sp>
        <p:nvSpPr>
          <p:cNvPr id="74755" name="Rectangle 3"/>
          <p:cNvSpPr>
            <a:spLocks noGrp="1" noChangeArrowheads="1"/>
          </p:cNvSpPr>
          <p:nvPr>
            <p:ph idx="1"/>
          </p:nvPr>
        </p:nvSpPr>
        <p:spPr/>
        <p:txBody>
          <a:bodyPr/>
          <a:lstStyle/>
          <a:p>
            <a:r>
              <a:rPr lang="es-ES" sz="2800" dirty="0"/>
              <a:t>Si </a:t>
            </a:r>
            <a:r>
              <a:rPr lang="es-ES" sz="2800" i="1" dirty="0">
                <a:latin typeface="Times New Roman" pitchFamily="18" charset="0"/>
              </a:rPr>
              <a:t>X</a:t>
            </a:r>
            <a:r>
              <a:rPr lang="es-ES" sz="2800" dirty="0"/>
              <a:t> es una variable aleatoria continua, definida en </a:t>
            </a:r>
            <a:r>
              <a:rPr lang="es-ES" sz="2800" i="1" dirty="0" err="1" smtClean="0">
                <a:latin typeface="Times New Roman" panose="02020603050405020304" pitchFamily="18" charset="0"/>
                <a:cs typeface="Times New Roman" panose="02020603050405020304" pitchFamily="18" charset="0"/>
              </a:rPr>
              <a:t>D</a:t>
            </a:r>
            <a:r>
              <a:rPr lang="es-ES" sz="2800" i="1" baseline="-25000" dirty="0" err="1" smtClean="0">
                <a:latin typeface="Times New Roman" panose="02020603050405020304" pitchFamily="18" charset="0"/>
                <a:cs typeface="Times New Roman" panose="02020603050405020304" pitchFamily="18" charset="0"/>
              </a:rPr>
              <a:t>X</a:t>
            </a:r>
            <a:r>
              <a:rPr lang="es-ES" sz="2800" dirty="0" err="1" smtClean="0"/>
              <a:t>,con</a:t>
            </a:r>
            <a:r>
              <a:rPr lang="es-ES" sz="2800" dirty="0" smtClean="0"/>
              <a:t> </a:t>
            </a:r>
            <a:r>
              <a:rPr lang="es-ES" sz="2800" dirty="0"/>
              <a:t>función de densidad de probabilidad </a:t>
            </a:r>
            <a:r>
              <a:rPr lang="es-ES" sz="2800" i="1" dirty="0" smtClean="0">
                <a:latin typeface="Times New Roman" panose="02020603050405020304" pitchFamily="18" charset="0"/>
                <a:cs typeface="Times New Roman" panose="02020603050405020304" pitchFamily="18" charset="0"/>
              </a:rPr>
              <a:t>f</a:t>
            </a:r>
            <a:r>
              <a:rPr lang="es-ES" sz="2800" dirty="0" smtClean="0"/>
              <a:t> y valor esperado </a:t>
            </a:r>
            <a:r>
              <a:rPr lang="es-ES" sz="2800" dirty="0">
                <a:latin typeface="Times New Roman" panose="02020603050405020304" pitchFamily="18" charset="0"/>
                <a:cs typeface="Times New Roman" panose="02020603050405020304" pitchFamily="18" charset="0"/>
                <a:sym typeface="Symbol"/>
              </a:rPr>
              <a:t></a:t>
            </a:r>
            <a:r>
              <a:rPr lang="es-ES" sz="2800" i="1" baseline="-25000" dirty="0">
                <a:latin typeface="Times New Roman" panose="02020603050405020304" pitchFamily="18" charset="0"/>
                <a:cs typeface="Times New Roman" panose="02020603050405020304" pitchFamily="18" charset="0"/>
              </a:rPr>
              <a:t>X</a:t>
            </a:r>
            <a:r>
              <a:rPr lang="es-ES" sz="2800" dirty="0" smtClean="0"/>
              <a:t>, </a:t>
            </a:r>
            <a:r>
              <a:rPr lang="es-ES" sz="2800" dirty="0"/>
              <a:t>entonces </a:t>
            </a:r>
            <a:r>
              <a:rPr lang="es-ES" sz="2800" dirty="0" smtClean="0"/>
              <a:t>la varianza </a:t>
            </a:r>
            <a:r>
              <a:rPr lang="es-ES" sz="2800" dirty="0"/>
              <a:t>de </a:t>
            </a:r>
            <a:r>
              <a:rPr lang="es-ES" sz="2800" i="1" dirty="0">
                <a:latin typeface="Times New Roman" pitchFamily="18" charset="0"/>
              </a:rPr>
              <a:t>X</a:t>
            </a:r>
            <a:r>
              <a:rPr lang="es-ES" sz="2800" dirty="0"/>
              <a:t> es </a:t>
            </a:r>
          </a:p>
          <a:p>
            <a:endParaRPr lang="es-ES" sz="2800" dirty="0"/>
          </a:p>
          <a:p>
            <a:endParaRPr lang="es-ES" sz="2800" dirty="0"/>
          </a:p>
          <a:p>
            <a:r>
              <a:rPr lang="es-ES" sz="2800" dirty="0" smtClean="0"/>
              <a:t>Este es el parámetro que se estima usando </a:t>
            </a:r>
            <a:r>
              <a:rPr lang="es-ES" sz="2800" dirty="0" smtClean="0">
                <a:sym typeface="Symbol" pitchFamily="18" charset="2"/>
              </a:rPr>
              <a:t>l</a:t>
            </a:r>
            <a:r>
              <a:rPr lang="es-ES" sz="2800" dirty="0" smtClean="0"/>
              <a:t>a </a:t>
            </a:r>
            <a:r>
              <a:rPr lang="es-ES" sz="2800" dirty="0"/>
              <a:t>varianza </a:t>
            </a:r>
            <a:r>
              <a:rPr lang="es-ES" sz="2800" dirty="0" smtClean="0"/>
              <a:t>de una muestra de valores de </a:t>
            </a:r>
            <a:r>
              <a:rPr lang="es-ES" sz="2800" i="1" dirty="0" smtClean="0">
                <a:latin typeface="Times New Roman" pitchFamily="18" charset="0"/>
              </a:rPr>
              <a:t>X</a:t>
            </a:r>
            <a:endParaRPr lang="es-ES" sz="2800" dirty="0"/>
          </a:p>
        </p:txBody>
      </p:sp>
      <p:sp>
        <p:nvSpPr>
          <p:cNvPr id="6" name="3 Marcador de fecha"/>
          <p:cNvSpPr>
            <a:spLocks noGrp="1"/>
          </p:cNvSpPr>
          <p:nvPr>
            <p:ph type="dt" sz="half" idx="10"/>
          </p:nvPr>
        </p:nvSpPr>
        <p:spPr/>
        <p:txBody>
          <a:bodyPr/>
          <a:lstStyle/>
          <a:p>
            <a:fld id="{4747B78D-38B4-47E8-988A-BE49B91D3985}" type="datetime1">
              <a:rPr lang="es-MX" smtClean="0"/>
              <a:t>17/05/2021</a:t>
            </a:fld>
            <a:endParaRPr lang="es-ES"/>
          </a:p>
        </p:txBody>
      </p:sp>
      <p:sp>
        <p:nvSpPr>
          <p:cNvPr id="7"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8" name="5 Marcador de número de diapositiva"/>
          <p:cNvSpPr>
            <a:spLocks noGrp="1"/>
          </p:cNvSpPr>
          <p:nvPr>
            <p:ph type="sldNum" sz="quarter" idx="12"/>
          </p:nvPr>
        </p:nvSpPr>
        <p:spPr/>
        <p:txBody>
          <a:bodyPr/>
          <a:lstStyle/>
          <a:p>
            <a:fld id="{5B23BC6F-B781-476A-BE08-6EF96C06E5CE}" type="slidenum">
              <a:rPr lang="es-ES"/>
              <a:pPr/>
              <a:t>14</a:t>
            </a:fld>
            <a:endParaRPr lang="es-ES"/>
          </a:p>
        </p:txBody>
      </p:sp>
      <p:pic>
        <p:nvPicPr>
          <p:cNvPr id="3" name="2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61695" y="2782964"/>
            <a:ext cx="7620609" cy="652882"/>
          </a:xfrm>
          <a:prstGeom prst="rect">
            <a:avLst/>
          </a:prstGeom>
        </p:spPr>
      </p:pic>
    </p:spTree>
    <p:extLst>
      <p:ext uri="{BB962C8B-B14F-4D97-AF65-F5344CB8AC3E}">
        <p14:creationId xmlns:p14="http://schemas.microsoft.com/office/powerpoint/2010/main" val="1692808513"/>
      </p:ext>
    </p:extLst>
  </p:cSld>
  <p:clrMapOvr>
    <a:masterClrMapping/>
  </p:clrMapOvr>
  <p:transition spd="slow">
    <p:cover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lstStyle/>
          <a:p>
            <a:endParaRPr lang="es-MX" dirty="0"/>
          </a:p>
        </p:txBody>
      </p:sp>
      <p:sp>
        <p:nvSpPr>
          <p:cNvPr id="4" name="3 Marcador de fecha"/>
          <p:cNvSpPr>
            <a:spLocks noGrp="1"/>
          </p:cNvSpPr>
          <p:nvPr>
            <p:ph type="dt" sz="half" idx="10"/>
          </p:nvPr>
        </p:nvSpPr>
        <p:spPr/>
        <p:txBody>
          <a:bodyPr/>
          <a:lstStyle/>
          <a:p>
            <a:fld id="{A7E2AB2B-16B4-4B64-A573-F333CBB706B0}"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15</a:t>
            </a:fld>
            <a:endParaRPr lang="es-ES"/>
          </a:p>
        </p:txBody>
      </p:sp>
    </p:spTree>
    <p:extLst>
      <p:ext uri="{BB962C8B-B14F-4D97-AF65-F5344CB8AC3E}">
        <p14:creationId xmlns:p14="http://schemas.microsoft.com/office/powerpoint/2010/main" val="2386448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Propiedades del valor esperado</a:t>
            </a:r>
            <a:endParaRPr lang="es-MX" dirty="0"/>
          </a:p>
        </p:txBody>
      </p:sp>
      <p:sp>
        <p:nvSpPr>
          <p:cNvPr id="3" name="2 Marcador de contenido"/>
          <p:cNvSpPr>
            <a:spLocks noGrp="1"/>
          </p:cNvSpPr>
          <p:nvPr>
            <p:ph idx="1"/>
          </p:nvPr>
        </p:nvSpPr>
        <p:spPr/>
        <p:txBody>
          <a:bodyPr/>
          <a:lstStyle/>
          <a:p>
            <a:endParaRPr lang="es-MX"/>
          </a:p>
        </p:txBody>
      </p:sp>
      <p:sp>
        <p:nvSpPr>
          <p:cNvPr id="4" name="3 Marcador de fecha"/>
          <p:cNvSpPr>
            <a:spLocks noGrp="1"/>
          </p:cNvSpPr>
          <p:nvPr>
            <p:ph type="dt" sz="half" idx="10"/>
          </p:nvPr>
        </p:nvSpPr>
        <p:spPr/>
        <p:txBody>
          <a:bodyPr/>
          <a:lstStyle/>
          <a:p>
            <a:fld id="{4D785E9B-A223-4E85-B95B-9D5407157950}"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16</a:t>
            </a:fld>
            <a:endParaRPr lang="es-ES"/>
          </a:p>
        </p:txBody>
      </p:sp>
    </p:spTree>
    <p:extLst>
      <p:ext uri="{BB962C8B-B14F-4D97-AF65-F5344CB8AC3E}">
        <p14:creationId xmlns:p14="http://schemas.microsoft.com/office/powerpoint/2010/main" val="20645634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Propiedades de la varianza</a:t>
            </a:r>
            <a:endParaRPr lang="es-MX" dirty="0"/>
          </a:p>
        </p:txBody>
      </p:sp>
      <p:sp>
        <p:nvSpPr>
          <p:cNvPr id="3" name="2 Marcador de contenido"/>
          <p:cNvSpPr>
            <a:spLocks noGrp="1"/>
          </p:cNvSpPr>
          <p:nvPr>
            <p:ph idx="1"/>
          </p:nvPr>
        </p:nvSpPr>
        <p:spPr/>
        <p:txBody>
          <a:bodyPr/>
          <a:lstStyle/>
          <a:p>
            <a:endParaRPr lang="es-MX"/>
          </a:p>
        </p:txBody>
      </p:sp>
      <p:sp>
        <p:nvSpPr>
          <p:cNvPr id="4" name="3 Marcador de fecha"/>
          <p:cNvSpPr>
            <a:spLocks noGrp="1"/>
          </p:cNvSpPr>
          <p:nvPr>
            <p:ph type="dt" sz="half" idx="10"/>
          </p:nvPr>
        </p:nvSpPr>
        <p:spPr/>
        <p:txBody>
          <a:bodyPr/>
          <a:lstStyle/>
          <a:p>
            <a:fld id="{3AE3D395-6E58-4A86-8E94-866AD0F305F2}"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17</a:t>
            </a:fld>
            <a:endParaRPr lang="es-ES"/>
          </a:p>
        </p:txBody>
      </p:sp>
    </p:spTree>
    <p:extLst>
      <p:ext uri="{BB962C8B-B14F-4D97-AF65-F5344CB8AC3E}">
        <p14:creationId xmlns:p14="http://schemas.microsoft.com/office/powerpoint/2010/main" val="618797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ltLang="es-MX" dirty="0"/>
              <a:t>Distribución </a:t>
            </a:r>
            <a:r>
              <a:rPr lang="es-MX" altLang="es-MX" dirty="0" smtClean="0"/>
              <a:t>UNIFORME</a:t>
            </a:r>
            <a:endParaRPr lang="es-MX" dirty="0"/>
          </a:p>
        </p:txBody>
      </p:sp>
      <p:sp>
        <p:nvSpPr>
          <p:cNvPr id="3" name="2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fld id="{7E640979-3591-4729-AB56-2B339028903F}"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18</a:t>
            </a:fld>
            <a:endParaRPr lang="es-ES"/>
          </a:p>
        </p:txBody>
      </p:sp>
    </p:spTree>
    <p:extLst>
      <p:ext uri="{BB962C8B-B14F-4D97-AF65-F5344CB8AC3E}">
        <p14:creationId xmlns:p14="http://schemas.microsoft.com/office/powerpoint/2010/main" val="1843660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 dirty="0" smtClean="0"/>
              <a:t>Distribución uniforme</a:t>
            </a:r>
            <a:endParaRPr lang="es-MX" dirty="0"/>
          </a:p>
        </p:txBody>
      </p:sp>
      <p:sp>
        <p:nvSpPr>
          <p:cNvPr id="8" name="7 Marcador de contenido"/>
          <p:cNvSpPr>
            <a:spLocks noGrp="1"/>
          </p:cNvSpPr>
          <p:nvPr>
            <p:ph idx="1"/>
          </p:nvPr>
        </p:nvSpPr>
        <p:spPr/>
        <p:txBody>
          <a:bodyPr>
            <a:normAutofit/>
          </a:bodyPr>
          <a:lstStyle/>
          <a:p>
            <a:r>
              <a:rPr lang="es-ES" sz="2800" dirty="0" smtClean="0"/>
              <a:t>Sea </a:t>
            </a:r>
            <a:r>
              <a:rPr lang="es-ES" sz="2800" i="1" dirty="0" smtClean="0">
                <a:latin typeface="Times New Roman" panose="02020603050405020304" pitchFamily="18" charset="0"/>
                <a:cs typeface="Times New Roman" panose="02020603050405020304" pitchFamily="18" charset="0"/>
              </a:rPr>
              <a:t>X</a:t>
            </a:r>
            <a:r>
              <a:rPr lang="es-ES" sz="2800" dirty="0" smtClean="0"/>
              <a:t> una variable aleatoria</a:t>
            </a:r>
          </a:p>
          <a:p>
            <a:r>
              <a:rPr lang="es-ES" sz="2800" dirty="0" smtClean="0"/>
              <a:t>Se dice que </a:t>
            </a:r>
            <a:r>
              <a:rPr lang="es-ES" sz="2800" i="1" dirty="0">
                <a:latin typeface="Times New Roman" panose="02020603050405020304" pitchFamily="18" charset="0"/>
                <a:cs typeface="Times New Roman" panose="02020603050405020304" pitchFamily="18" charset="0"/>
              </a:rPr>
              <a:t>X</a:t>
            </a:r>
            <a:r>
              <a:rPr lang="es-ES" sz="2800" dirty="0" smtClean="0"/>
              <a:t> sigue la distribución uniforme con parámetros </a:t>
            </a:r>
            <a:r>
              <a:rPr lang="es-ES" sz="2800" i="1" dirty="0" smtClean="0">
                <a:latin typeface="Times New Roman" panose="02020603050405020304" pitchFamily="18" charset="0"/>
                <a:cs typeface="Times New Roman" panose="02020603050405020304" pitchFamily="18" charset="0"/>
              </a:rPr>
              <a:t>a </a:t>
            </a:r>
            <a:r>
              <a:rPr lang="es-ES" sz="2800" dirty="0" smtClean="0">
                <a:cs typeface="Times New Roman" panose="02020603050405020304" pitchFamily="18" charset="0"/>
              </a:rPr>
              <a:t>y</a:t>
            </a:r>
            <a:r>
              <a:rPr lang="es-ES" sz="2800" i="1" dirty="0" smtClean="0">
                <a:latin typeface="Times New Roman" panose="02020603050405020304" pitchFamily="18" charset="0"/>
                <a:cs typeface="Times New Roman" panose="02020603050405020304" pitchFamily="18" charset="0"/>
              </a:rPr>
              <a:t> b, a &lt; b</a:t>
            </a:r>
            <a:r>
              <a:rPr lang="es-ES" sz="2800" dirty="0" smtClean="0"/>
              <a:t>, lo cual representamos como</a:t>
            </a:r>
            <a:r>
              <a:rPr lang="es-ES" sz="2800" dirty="0"/>
              <a:t> </a:t>
            </a:r>
            <a:r>
              <a:rPr lang="es-ES" sz="2800" dirty="0" smtClean="0"/>
              <a:t>                    , si su función de densidad de probabilidad es</a:t>
            </a:r>
          </a:p>
        </p:txBody>
      </p:sp>
      <p:sp>
        <p:nvSpPr>
          <p:cNvPr id="4" name="3 Marcador de fecha"/>
          <p:cNvSpPr>
            <a:spLocks noGrp="1"/>
          </p:cNvSpPr>
          <p:nvPr>
            <p:ph type="dt" sz="half" idx="10"/>
          </p:nvPr>
        </p:nvSpPr>
        <p:spPr/>
        <p:txBody>
          <a:bodyPr/>
          <a:lstStyle/>
          <a:p>
            <a:fld id="{707DDCD5-295D-4E93-BFAD-1A51ED0B61E5}"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19</a:t>
            </a:fld>
            <a:endParaRPr lang="es-ES"/>
          </a:p>
        </p:txBody>
      </p:sp>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763688" y="2666602"/>
            <a:ext cx="1931670" cy="379476"/>
          </a:xfrm>
          <a:prstGeom prst="rect">
            <a:avLst/>
          </a:prstGeom>
        </p:spPr>
      </p:pic>
      <p:pic>
        <p:nvPicPr>
          <p:cNvPr id="2" name="1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545432" y="3795886"/>
            <a:ext cx="3989070" cy="459486"/>
          </a:xfrm>
          <a:prstGeom prst="rect">
            <a:avLst/>
          </a:prstGeom>
        </p:spPr>
      </p:pic>
    </p:spTree>
    <p:extLst>
      <p:ext uri="{BB962C8B-B14F-4D97-AF65-F5344CB8AC3E}">
        <p14:creationId xmlns:p14="http://schemas.microsoft.com/office/powerpoint/2010/main" val="2660982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smtClean="0"/>
              <a:t>Variables Aleatorias Continuas</a:t>
            </a:r>
            <a:endParaRPr lang="es-MX"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fld id="{2A463ADD-E6D6-4602-9EB4-0FB54247DA36}"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a:t>
            </a:fld>
            <a:endParaRPr lang="es-ES"/>
          </a:p>
        </p:txBody>
      </p:sp>
    </p:spTree>
    <p:extLst>
      <p:ext uri="{BB962C8B-B14F-4D97-AF65-F5344CB8AC3E}">
        <p14:creationId xmlns:p14="http://schemas.microsoft.com/office/powerpoint/2010/main" val="9417489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Distribución uniforme</a:t>
            </a:r>
            <a:endParaRPr lang="es-MX" dirty="0"/>
          </a:p>
        </p:txBody>
      </p:sp>
      <p:sp>
        <p:nvSpPr>
          <p:cNvPr id="3" name="2 Marcador de contenido"/>
          <p:cNvSpPr>
            <a:spLocks noGrp="1"/>
          </p:cNvSpPr>
          <p:nvPr>
            <p:ph idx="1"/>
          </p:nvPr>
        </p:nvSpPr>
        <p:spPr/>
        <p:txBody>
          <a:bodyPr>
            <a:normAutofit/>
          </a:bodyPr>
          <a:lstStyle/>
          <a:p>
            <a:r>
              <a:rPr lang="es-ES" sz="2800" dirty="0" smtClean="0"/>
              <a:t>Si                       , entonces puede mostrarse que su valor esperado es:</a:t>
            </a:r>
          </a:p>
          <a:p>
            <a:endParaRPr lang="es-ES" sz="2800" dirty="0" smtClean="0"/>
          </a:p>
          <a:p>
            <a:pPr marL="0" indent="0">
              <a:buNone/>
            </a:pPr>
            <a:r>
              <a:rPr lang="es-ES" sz="2800" dirty="0" smtClean="0"/>
              <a:t>y su varianza es</a:t>
            </a:r>
          </a:p>
          <a:p>
            <a:pPr marL="0" indent="0">
              <a:buNone/>
            </a:pPr>
            <a:endParaRPr lang="es-ES" sz="2800" dirty="0" smtClean="0"/>
          </a:p>
          <a:p>
            <a:pPr marL="0" indent="0">
              <a:buNone/>
            </a:pPr>
            <a:endParaRPr lang="es-ES" sz="2800"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20</a:t>
            </a:fld>
            <a:endParaRPr lang="es-ES"/>
          </a:p>
        </p:txBody>
      </p:sp>
      <p:pic>
        <p:nvPicPr>
          <p:cNvPr id="7" name="6 Imagen"/>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87624" y="1203598"/>
            <a:ext cx="1931670" cy="379476"/>
          </a:xfrm>
          <a:prstGeom prst="rect">
            <a:avLst/>
          </a:prstGeom>
        </p:spPr>
      </p:pic>
      <p:pic>
        <p:nvPicPr>
          <p:cNvPr id="8" name="7 Imagen"/>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474720" y="2283718"/>
            <a:ext cx="2011680" cy="464058"/>
          </a:xfrm>
          <a:prstGeom prst="rect">
            <a:avLst/>
          </a:prstGeom>
        </p:spPr>
      </p:pic>
      <p:pic>
        <p:nvPicPr>
          <p:cNvPr id="10" name="9 Imagen"/>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182112" y="3275846"/>
            <a:ext cx="2779776" cy="555498"/>
          </a:xfrm>
          <a:prstGeom prst="rect">
            <a:avLst/>
          </a:prstGeom>
        </p:spPr>
      </p:pic>
    </p:spTree>
    <p:extLst>
      <p:ext uri="{BB962C8B-B14F-4D97-AF65-F5344CB8AC3E}">
        <p14:creationId xmlns:p14="http://schemas.microsoft.com/office/powerpoint/2010/main" val="2823961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Distribución uniforme</a:t>
            </a:r>
            <a:endParaRPr lang="es-MX" dirty="0"/>
          </a:p>
        </p:txBody>
      </p:sp>
      <p:sp>
        <p:nvSpPr>
          <p:cNvPr id="3" name="2 Marcador de contenido"/>
          <p:cNvSpPr>
            <a:spLocks noGrp="1"/>
          </p:cNvSpPr>
          <p:nvPr>
            <p:ph idx="1"/>
          </p:nvPr>
        </p:nvSpPr>
        <p:spPr/>
        <p:txBody>
          <a:bodyPr>
            <a:normAutofit/>
          </a:bodyPr>
          <a:lstStyle/>
          <a:p>
            <a:r>
              <a:rPr lang="es-MX" sz="2800" dirty="0" smtClean="0"/>
              <a:t>Puede mostrarse que si </a:t>
            </a:r>
            <a:r>
              <a:rPr lang="es-MX" sz="2800" i="1" dirty="0" smtClean="0">
                <a:latin typeface="Times New Roman" panose="02020603050405020304" pitchFamily="18" charset="0"/>
                <a:cs typeface="Times New Roman" panose="02020603050405020304" pitchFamily="18" charset="0"/>
              </a:rPr>
              <a:t>X</a:t>
            </a:r>
            <a:r>
              <a:rPr lang="es-MX" sz="2800" dirty="0" smtClean="0"/>
              <a:t> </a:t>
            </a:r>
            <a:r>
              <a:rPr lang="es-MX" sz="2800" i="1" dirty="0" smtClean="0">
                <a:latin typeface="Times New Roman" panose="02020603050405020304" pitchFamily="18" charset="0"/>
                <a:cs typeface="Times New Roman" panose="02020603050405020304" pitchFamily="18" charset="0"/>
              </a:rPr>
              <a:t>~</a:t>
            </a:r>
            <a:r>
              <a:rPr lang="es-MX" sz="2800" dirty="0" smtClean="0"/>
              <a:t> </a:t>
            </a:r>
            <a:r>
              <a:rPr lang="es-MX" sz="2800" i="1" dirty="0" smtClean="0">
                <a:latin typeface="Times New Roman" panose="02020603050405020304" pitchFamily="18" charset="0"/>
                <a:cs typeface="Times New Roman" panose="02020603050405020304" pitchFamily="18" charset="0"/>
              </a:rPr>
              <a:t>U(</a:t>
            </a:r>
            <a:r>
              <a:rPr lang="es-MX" sz="2800" i="1" dirty="0" err="1" smtClean="0">
                <a:latin typeface="Times New Roman" panose="02020603050405020304" pitchFamily="18" charset="0"/>
                <a:cs typeface="Times New Roman" panose="02020603050405020304" pitchFamily="18" charset="0"/>
              </a:rPr>
              <a:t>a,b</a:t>
            </a:r>
            <a:r>
              <a:rPr lang="es-MX" sz="2800" i="1" dirty="0" smtClean="0">
                <a:latin typeface="Times New Roman" panose="02020603050405020304" pitchFamily="18" charset="0"/>
                <a:cs typeface="Times New Roman" panose="02020603050405020304" pitchFamily="18" charset="0"/>
              </a:rPr>
              <a:t>)</a:t>
            </a:r>
            <a:r>
              <a:rPr lang="es-MX" sz="2800" dirty="0" smtClean="0"/>
              <a:t> entonces su función de distribución es</a:t>
            </a:r>
          </a:p>
          <a:p>
            <a:endParaRPr lang="es-MX" sz="2800" dirty="0"/>
          </a:p>
          <a:p>
            <a:r>
              <a:rPr lang="es-MX" sz="2800" dirty="0" smtClean="0"/>
              <a:t>Por tanto, se tiene que </a:t>
            </a:r>
            <a:endParaRPr lang="es-MX" sz="2800"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21</a:t>
            </a:fld>
            <a:endParaRPr lang="es-ES"/>
          </a:p>
        </p:txBody>
      </p:sp>
      <p:pic>
        <p:nvPicPr>
          <p:cNvPr id="7" name="6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98970" y="2139702"/>
            <a:ext cx="4921301" cy="502006"/>
          </a:xfrm>
          <a:prstGeom prst="rect">
            <a:avLst/>
          </a:prstGeom>
        </p:spPr>
      </p:pic>
      <p:pic>
        <p:nvPicPr>
          <p:cNvPr id="9" name="8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547665" y="3255464"/>
            <a:ext cx="5676595" cy="1404518"/>
          </a:xfrm>
          <a:prstGeom prst="rect">
            <a:avLst/>
          </a:prstGeom>
        </p:spPr>
      </p:pic>
    </p:spTree>
    <p:extLst>
      <p:ext uri="{BB962C8B-B14F-4D97-AF65-F5344CB8AC3E}">
        <p14:creationId xmlns:p14="http://schemas.microsoft.com/office/powerpoint/2010/main" val="1716237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lstStyle/>
          <a:p>
            <a:r>
              <a:rPr lang="es-MX" dirty="0" smtClean="0"/>
              <a:t>Sea </a:t>
            </a:r>
            <a:r>
              <a:rPr lang="es-MX" i="1" dirty="0" smtClean="0">
                <a:latin typeface="Times New Roman" panose="02020603050405020304" pitchFamily="18" charset="0"/>
                <a:cs typeface="Times New Roman" panose="02020603050405020304" pitchFamily="18" charset="0"/>
              </a:rPr>
              <a:t>X ~ U(0,1)</a:t>
            </a:r>
          </a:p>
          <a:p>
            <a:pPr marL="457200" indent="-457200">
              <a:buFont typeface="+mj-lt"/>
              <a:buAutoNum type="alphaLcParenR"/>
            </a:pPr>
            <a:r>
              <a:rPr lang="es-MX" dirty="0" smtClean="0"/>
              <a:t>Obtenga la </a:t>
            </a:r>
            <a:r>
              <a:rPr lang="es-MX" dirty="0" err="1" smtClean="0"/>
              <a:t>fdp</a:t>
            </a:r>
            <a:r>
              <a:rPr lang="es-MX" dirty="0" smtClean="0"/>
              <a:t> de </a:t>
            </a:r>
            <a:r>
              <a:rPr lang="es-MX" i="1" dirty="0">
                <a:latin typeface="Times New Roman" panose="02020603050405020304" pitchFamily="18" charset="0"/>
                <a:cs typeface="Times New Roman" panose="02020603050405020304" pitchFamily="18" charset="0"/>
              </a:rPr>
              <a:t>X</a:t>
            </a:r>
            <a:r>
              <a:rPr lang="es-MX" dirty="0" smtClean="0"/>
              <a:t> y esboce su gráfica</a:t>
            </a:r>
          </a:p>
          <a:p>
            <a:pPr marL="457200" indent="-457200">
              <a:buFont typeface="+mj-lt"/>
              <a:buAutoNum type="alphaLcParenR"/>
            </a:pPr>
            <a:r>
              <a:rPr lang="es-MX" dirty="0" smtClean="0"/>
              <a:t>Calcule </a:t>
            </a:r>
            <a:r>
              <a:rPr lang="es-MX" i="1" dirty="0">
                <a:latin typeface="Times New Roman" panose="02020603050405020304" pitchFamily="18" charset="0"/>
                <a:cs typeface="Times New Roman" panose="02020603050405020304" pitchFamily="18" charset="0"/>
              </a:rPr>
              <a:t>P(0.1 ≤ X ≤ 0.9)</a:t>
            </a:r>
          </a:p>
          <a:p>
            <a:pPr marL="457200" indent="-457200">
              <a:buFont typeface="+mj-lt"/>
              <a:buAutoNum type="alphaLcParenR"/>
            </a:pPr>
            <a:r>
              <a:rPr lang="es-MX" dirty="0" smtClean="0"/>
              <a:t>Calcule </a:t>
            </a:r>
            <a:r>
              <a:rPr lang="es-MX" i="1" dirty="0">
                <a:latin typeface="Times New Roman" panose="02020603050405020304" pitchFamily="18" charset="0"/>
                <a:cs typeface="Times New Roman" panose="02020603050405020304" pitchFamily="18" charset="0"/>
              </a:rPr>
              <a:t>P(X ≤ 0.5)</a:t>
            </a:r>
          </a:p>
          <a:p>
            <a:pPr marL="457200" indent="-457200">
              <a:buFont typeface="+mj-lt"/>
              <a:buAutoNum type="alphaLcParenR"/>
            </a:pPr>
            <a:r>
              <a:rPr lang="es-MX" dirty="0" smtClean="0"/>
              <a:t>Calcule </a:t>
            </a:r>
            <a:r>
              <a:rPr lang="es-MX" i="1" dirty="0">
                <a:latin typeface="Times New Roman" panose="02020603050405020304" pitchFamily="18" charset="0"/>
                <a:cs typeface="Times New Roman" panose="02020603050405020304" pitchFamily="18" charset="0"/>
              </a:rPr>
              <a:t>P( X ≥ 0.8)</a:t>
            </a:r>
          </a:p>
          <a:p>
            <a:pPr marL="457200" indent="-457200">
              <a:buFont typeface="+mj-lt"/>
              <a:buAutoNum type="alphaLcParenR"/>
            </a:pPr>
            <a:r>
              <a:rPr lang="es-MX" dirty="0" smtClean="0"/>
              <a:t>Obtenga </a:t>
            </a:r>
            <a:r>
              <a:rPr lang="es-MX" i="1" dirty="0">
                <a:latin typeface="Times New Roman" panose="02020603050405020304" pitchFamily="18" charset="0"/>
                <a:cs typeface="Times New Roman" panose="02020603050405020304" pitchFamily="18" charset="0"/>
              </a:rPr>
              <a:t>E(X)</a:t>
            </a:r>
          </a:p>
          <a:p>
            <a:pPr marL="457200" indent="-457200">
              <a:buFont typeface="+mj-lt"/>
              <a:buAutoNum type="alphaLcParenR"/>
            </a:pPr>
            <a:r>
              <a:rPr lang="es-MX" dirty="0" smtClean="0"/>
              <a:t>Obtenga </a:t>
            </a:r>
            <a:r>
              <a:rPr lang="es-MX" i="1" dirty="0">
                <a:latin typeface="Times New Roman" panose="02020603050405020304" pitchFamily="18" charset="0"/>
                <a:cs typeface="Times New Roman" panose="02020603050405020304" pitchFamily="18" charset="0"/>
              </a:rPr>
              <a:t>Var(X)</a:t>
            </a:r>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22</a:t>
            </a:fld>
            <a:endParaRPr lang="es-ES"/>
          </a:p>
        </p:txBody>
      </p:sp>
    </p:spTree>
    <p:extLst>
      <p:ext uri="{BB962C8B-B14F-4D97-AF65-F5344CB8AC3E}">
        <p14:creationId xmlns:p14="http://schemas.microsoft.com/office/powerpoint/2010/main" val="1991736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 </a:t>
            </a:r>
            <a:r>
              <a:rPr lang="es-MX" i="1" dirty="0">
                <a:latin typeface="Times New Roman" panose="02020603050405020304" pitchFamily="18" charset="0"/>
                <a:cs typeface="Times New Roman" panose="02020603050405020304" pitchFamily="18" charset="0"/>
              </a:rPr>
              <a:t>X ~ U(0,1)</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marL="457200" indent="-457200">
                  <a:buFont typeface="+mj-lt"/>
                  <a:buAutoNum type="alphaLcParenR"/>
                </a:pPr>
                <a:r>
                  <a:rPr lang="es-MX" dirty="0" smtClean="0"/>
                  <a:t>Obtenga la </a:t>
                </a:r>
                <a:r>
                  <a:rPr lang="es-MX" dirty="0" err="1" smtClean="0"/>
                  <a:t>fdp</a:t>
                </a:r>
                <a:r>
                  <a:rPr lang="es-MX" dirty="0" smtClean="0"/>
                  <a:t> de </a:t>
                </a:r>
                <a:r>
                  <a:rPr lang="es-MX" i="1" dirty="0">
                    <a:latin typeface="Times New Roman" panose="02020603050405020304" pitchFamily="18" charset="0"/>
                    <a:cs typeface="Times New Roman" panose="02020603050405020304" pitchFamily="18" charset="0"/>
                  </a:rPr>
                  <a:t>X</a:t>
                </a:r>
                <a:r>
                  <a:rPr lang="es-MX" dirty="0" smtClean="0"/>
                  <a:t> y esboce su gráfica</a:t>
                </a:r>
              </a:p>
              <a:p>
                <a:pPr marL="0" indent="0">
                  <a:buNone/>
                </a:pPr>
                <a:r>
                  <a:rPr lang="es-MX" dirty="0" smtClean="0"/>
                  <a:t>La </a:t>
                </a:r>
                <a:r>
                  <a:rPr lang="es-MX" dirty="0" err="1" smtClean="0"/>
                  <a:t>fmp</a:t>
                </a:r>
                <a:r>
                  <a:rPr lang="es-MX" dirty="0" smtClean="0"/>
                  <a:t> de </a:t>
                </a:r>
                <a:r>
                  <a:rPr lang="es-MX" i="1" dirty="0" smtClean="0">
                    <a:latin typeface="Times New Roman" panose="02020603050405020304" pitchFamily="18" charset="0"/>
                    <a:cs typeface="Times New Roman" panose="02020603050405020304" pitchFamily="18" charset="0"/>
                  </a:rPr>
                  <a:t>X</a:t>
                </a:r>
                <a:r>
                  <a:rPr lang="es-MX" dirty="0" smtClean="0"/>
                  <a:t> es</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𝑏</m:t>
                          </m:r>
                          <m:r>
                            <a:rPr lang="es-MX" b="0" i="1" smtClean="0">
                              <a:latin typeface="Cambria Math" panose="02040503050406030204" pitchFamily="18" charset="0"/>
                            </a:rPr>
                            <m:t>−</m:t>
                          </m:r>
                          <m:r>
                            <a:rPr lang="es-MX" b="0" i="1" smtClean="0">
                              <a:latin typeface="Cambria Math" panose="02040503050406030204" pitchFamily="18" charset="0"/>
                            </a:rPr>
                            <m:t>𝑎</m:t>
                          </m:r>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1−0</m:t>
                          </m:r>
                        </m:den>
                      </m:f>
                    </m:oMath>
                  </m:oMathPara>
                </a14:m>
                <a:endParaRPr lang="es-MX" b="0" dirty="0" smtClean="0"/>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0" smtClean="0">
                          <a:latin typeface="Cambria Math" panose="02040503050406030204" pitchFamily="18" charset="0"/>
                        </a:rPr>
                        <m:t>=1;   0</m:t>
                      </m:r>
                      <m:r>
                        <a:rPr lang="es-MX" b="0" i="1" smtClean="0">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𝑥</m:t>
                      </m:r>
                      <m:r>
                        <a:rPr lang="es-MX" b="0" i="1" smtClean="0">
                          <a:latin typeface="Cambria Math" panose="02040503050406030204" pitchFamily="18" charset="0"/>
                          <a:ea typeface="Cambria Math" panose="02040503050406030204" pitchFamily="18" charset="0"/>
                        </a:rPr>
                        <m:t>≤1</m:t>
                      </m:r>
                    </m:oMath>
                  </m:oMathPara>
                </a14:m>
                <a:endParaRPr lang="es-MX" dirty="0" smtClean="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3"/>
                <a:stretch>
                  <a:fillRect l="-1111" t="-133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23</a:t>
            </a:fld>
            <a:endParaRPr lang="es-ES"/>
          </a:p>
        </p:txBody>
      </p:sp>
      <p:pic>
        <p:nvPicPr>
          <p:cNvPr id="7" name="Imagen 6"/>
          <p:cNvPicPr>
            <a:picLocks noChangeAspect="1"/>
          </p:cNvPicPr>
          <p:nvPr/>
        </p:nvPicPr>
        <p:blipFill rotWithShape="1">
          <a:blip r:embed="rId4"/>
          <a:srcRect l="28350" t="16101" r="31094" b="55900"/>
          <a:stretch/>
        </p:blipFill>
        <p:spPr>
          <a:xfrm>
            <a:off x="1905000" y="3161134"/>
            <a:ext cx="4515949" cy="1753766"/>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Entrada de lápiz 7"/>
              <p14:cNvContentPartPr/>
              <p14:nvPr/>
            </p14:nvContentPartPr>
            <p14:xfrm>
              <a:off x="6448320" y="1662120"/>
              <a:ext cx="1819800" cy="1414800"/>
            </p14:xfrm>
          </p:contentPart>
        </mc:Choice>
        <mc:Fallback xmlns="">
          <p:pic>
            <p:nvPicPr>
              <p:cNvPr id="8" name="Entrada de lápiz 7"/>
              <p:cNvPicPr/>
              <p:nvPr/>
            </p:nvPicPr>
            <p:blipFill>
              <a:blip r:embed="rId6"/>
              <a:stretch>
                <a:fillRect/>
              </a:stretch>
            </p:blipFill>
            <p:spPr>
              <a:xfrm>
                <a:off x="6438960" y="1652760"/>
                <a:ext cx="1838520" cy="1433520"/>
              </a:xfrm>
              <a:prstGeom prst="rect">
                <a:avLst/>
              </a:prstGeom>
            </p:spPr>
          </p:pic>
        </mc:Fallback>
      </mc:AlternateContent>
    </p:spTree>
    <p:extLst>
      <p:ext uri="{BB962C8B-B14F-4D97-AF65-F5344CB8AC3E}">
        <p14:creationId xmlns:p14="http://schemas.microsoft.com/office/powerpoint/2010/main" val="2155303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r>
                  <a:rPr lang="es-MX" dirty="0" smtClean="0"/>
                  <a:t>Sea </a:t>
                </a:r>
                <a:r>
                  <a:rPr lang="es-MX" i="1" dirty="0" smtClean="0">
                    <a:latin typeface="Times New Roman" panose="02020603050405020304" pitchFamily="18" charset="0"/>
                    <a:cs typeface="Times New Roman" panose="02020603050405020304" pitchFamily="18" charset="0"/>
                  </a:rPr>
                  <a:t>X ~ U(0,1)</a:t>
                </a:r>
              </a:p>
              <a:p>
                <a:pPr marL="457200" indent="-457200">
                  <a:buFont typeface="+mj-lt"/>
                  <a:buAutoNum type="alphaLcParenR" startAt="2"/>
                </a:pPr>
                <a:r>
                  <a:rPr lang="es-MX" dirty="0" smtClean="0"/>
                  <a:t>Calcule </a:t>
                </a:r>
                <a:r>
                  <a:rPr lang="es-MX" i="1" dirty="0">
                    <a:latin typeface="Times New Roman" panose="02020603050405020304" pitchFamily="18" charset="0"/>
                    <a:cs typeface="Times New Roman" panose="02020603050405020304" pitchFamily="18" charset="0"/>
                  </a:rPr>
                  <a:t>P(0.1 ≤ X ≤ 0.9</a:t>
                </a:r>
                <a:r>
                  <a:rPr lang="es-MX" i="1"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cs typeface="Times New Roman" panose="02020603050405020304" pitchFamily="18" charset="0"/>
                        </a:rPr>
                        <m:t>𝑃</m:t>
                      </m:r>
                      <m:d>
                        <m:dPr>
                          <m:ctrlPr>
                            <a:rPr lang="es-MX" b="0" i="1" smtClean="0">
                              <a:latin typeface="Cambria Math" panose="02040503050406030204" pitchFamily="18" charset="0"/>
                              <a:cs typeface="Times New Roman" panose="02020603050405020304" pitchFamily="18" charset="0"/>
                            </a:rPr>
                          </m:ctrlPr>
                        </m:dPr>
                        <m:e>
                          <m:r>
                            <a:rPr lang="es-MX" b="0" i="1" smtClean="0">
                              <a:latin typeface="Cambria Math" panose="02040503050406030204" pitchFamily="18" charset="0"/>
                              <a:cs typeface="Times New Roman" panose="02020603050405020304" pitchFamily="18" charset="0"/>
                            </a:rPr>
                            <m:t>0.1 </m:t>
                          </m:r>
                          <m:r>
                            <a:rPr lang="es-MX" b="0" i="1" smtClean="0">
                              <a:latin typeface="Cambria Math" panose="02040503050406030204" pitchFamily="18" charset="0"/>
                              <a:ea typeface="Cambria Math" panose="02040503050406030204" pitchFamily="18" charset="0"/>
                              <a:cs typeface="Times New Roman" panose="02020603050405020304" pitchFamily="18" charset="0"/>
                            </a:rPr>
                            <m:t>≤</m:t>
                          </m:r>
                          <m:r>
                            <a:rPr lang="es-MX" b="0" i="1" smtClean="0">
                              <a:latin typeface="Cambria Math" panose="02040503050406030204" pitchFamily="18" charset="0"/>
                              <a:ea typeface="Cambria Math" panose="02040503050406030204" pitchFamily="18" charset="0"/>
                              <a:cs typeface="Times New Roman" panose="02020603050405020304" pitchFamily="18" charset="0"/>
                            </a:rPr>
                            <m:t>𝑋</m:t>
                          </m:r>
                          <m:r>
                            <a:rPr lang="es-MX" b="0" i="1" smtClean="0">
                              <a:latin typeface="Cambria Math" panose="02040503050406030204" pitchFamily="18" charset="0"/>
                              <a:ea typeface="Cambria Math" panose="02040503050406030204" pitchFamily="18" charset="0"/>
                              <a:cs typeface="Times New Roman" panose="02020603050405020304" pitchFamily="18" charset="0"/>
                            </a:rPr>
                            <m:t>≤0.9</m:t>
                          </m:r>
                        </m:e>
                      </m:d>
                      <m:r>
                        <a:rPr lang="es-MX"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s-MX" b="0" i="1" smtClean="0">
                              <a:latin typeface="Cambria Math" panose="02040503050406030204" pitchFamily="18" charset="0"/>
                              <a:ea typeface="Cambria Math" panose="02040503050406030204" pitchFamily="18" charset="0"/>
                              <a:cs typeface="Times New Roman" panose="02020603050405020304" pitchFamily="18" charset="0"/>
                            </a:rPr>
                            <m:t>𝑑</m:t>
                          </m:r>
                          <m:r>
                            <a:rPr lang="es-MX" b="0" i="1" smtClean="0">
                              <a:latin typeface="Cambria Math" panose="02040503050406030204" pitchFamily="18" charset="0"/>
                              <a:ea typeface="Cambria Math" panose="02040503050406030204" pitchFamily="18" charset="0"/>
                              <a:cs typeface="Times New Roman" panose="02020603050405020304" pitchFamily="18" charset="0"/>
                            </a:rPr>
                            <m:t>−</m:t>
                          </m:r>
                          <m:r>
                            <a:rPr lang="es-MX" b="0" i="1" smtClean="0">
                              <a:latin typeface="Cambria Math" panose="02040503050406030204" pitchFamily="18" charset="0"/>
                              <a:ea typeface="Cambria Math" panose="02040503050406030204" pitchFamily="18" charset="0"/>
                              <a:cs typeface="Times New Roman" panose="02020603050405020304" pitchFamily="18" charset="0"/>
                            </a:rPr>
                            <m:t>𝑐</m:t>
                          </m:r>
                        </m:num>
                        <m:den>
                          <m:r>
                            <a:rPr lang="es-MX" b="0" i="1" smtClean="0">
                              <a:latin typeface="Cambria Math" panose="02040503050406030204" pitchFamily="18" charset="0"/>
                              <a:ea typeface="Cambria Math" panose="02040503050406030204" pitchFamily="18" charset="0"/>
                              <a:cs typeface="Times New Roman" panose="02020603050405020304" pitchFamily="18" charset="0"/>
                            </a:rPr>
                            <m:t>𝑏</m:t>
                          </m:r>
                          <m:r>
                            <a:rPr lang="es-MX" b="0" i="1" smtClean="0">
                              <a:latin typeface="Cambria Math" panose="02040503050406030204" pitchFamily="18" charset="0"/>
                              <a:ea typeface="Cambria Math" panose="02040503050406030204" pitchFamily="18" charset="0"/>
                              <a:cs typeface="Times New Roman" panose="02020603050405020304" pitchFamily="18" charset="0"/>
                            </a:rPr>
                            <m:t>−</m:t>
                          </m:r>
                          <m:r>
                            <a:rPr lang="es-MX" b="0" i="1" smtClean="0">
                              <a:latin typeface="Cambria Math" panose="02040503050406030204" pitchFamily="18" charset="0"/>
                              <a:ea typeface="Cambria Math" panose="02040503050406030204" pitchFamily="18" charset="0"/>
                              <a:cs typeface="Times New Roman" panose="02020603050405020304" pitchFamily="18" charset="0"/>
                            </a:rPr>
                            <m:t>𝑎</m:t>
                          </m:r>
                        </m:den>
                      </m:f>
                      <m:r>
                        <a:rPr lang="es-MX"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s-MX" b="0" i="1" smtClean="0">
                              <a:latin typeface="Cambria Math" panose="02040503050406030204" pitchFamily="18" charset="0"/>
                              <a:ea typeface="Cambria Math" panose="02040503050406030204" pitchFamily="18" charset="0"/>
                              <a:cs typeface="Times New Roman" panose="02020603050405020304" pitchFamily="18" charset="0"/>
                            </a:rPr>
                            <m:t>0.9−0.1</m:t>
                          </m:r>
                        </m:num>
                        <m:den>
                          <m:r>
                            <a:rPr lang="es-MX" b="0" i="1" smtClean="0">
                              <a:latin typeface="Cambria Math" panose="02040503050406030204" pitchFamily="18" charset="0"/>
                              <a:ea typeface="Cambria Math" panose="02040503050406030204" pitchFamily="18" charset="0"/>
                              <a:cs typeface="Times New Roman" panose="02020603050405020304" pitchFamily="18" charset="0"/>
                            </a:rPr>
                            <m:t>1 −0</m:t>
                          </m:r>
                        </m:den>
                      </m:f>
                      <m:r>
                        <a:rPr lang="es-MX" b="0" i="1" smtClean="0">
                          <a:latin typeface="Cambria Math" panose="02040503050406030204" pitchFamily="18" charset="0"/>
                          <a:ea typeface="Cambria Math" panose="02040503050406030204" pitchFamily="18" charset="0"/>
                          <a:cs typeface="Times New Roman" panose="02020603050405020304" pitchFamily="18" charset="0"/>
                        </a:rPr>
                        <m:t>=0.8</m:t>
                      </m:r>
                    </m:oMath>
                  </m:oMathPara>
                </a14:m>
                <a:endParaRPr lang="es-MX" i="1" dirty="0">
                  <a:latin typeface="Times New Roman" panose="02020603050405020304" pitchFamily="18" charset="0"/>
                  <a:cs typeface="Times New Roman" panose="02020603050405020304" pitchFamily="18" charset="0"/>
                </a:endParaRPr>
              </a:p>
              <a:p>
                <a:pPr marL="457200" indent="-457200">
                  <a:buFont typeface="+mj-lt"/>
                  <a:buAutoNum type="alphaLcParenR" startAt="3"/>
                </a:pPr>
                <a:r>
                  <a:rPr lang="es-MX" dirty="0" smtClean="0"/>
                  <a:t>Calcule </a:t>
                </a:r>
                <a:r>
                  <a:rPr lang="es-MX" i="1" dirty="0">
                    <a:latin typeface="Times New Roman" panose="02020603050405020304" pitchFamily="18" charset="0"/>
                    <a:cs typeface="Times New Roman" panose="02020603050405020304" pitchFamily="18" charset="0"/>
                  </a:rPr>
                  <a:t>P(X ≤ 0.5</a:t>
                </a:r>
                <a:r>
                  <a:rPr lang="es-MX" i="1"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cs typeface="Times New Roman" panose="02020603050405020304" pitchFamily="18" charset="0"/>
                        </a:rPr>
                        <m:t>𝑃</m:t>
                      </m:r>
                      <m:d>
                        <m:dPr>
                          <m:ctrlPr>
                            <a:rPr lang="es-MX" i="1">
                              <a:latin typeface="Cambria Math" panose="02040503050406030204" pitchFamily="18" charset="0"/>
                              <a:cs typeface="Times New Roman" panose="02020603050405020304" pitchFamily="18" charset="0"/>
                            </a:rPr>
                          </m:ctrlPr>
                        </m:dPr>
                        <m:e>
                          <m:r>
                            <a:rPr lang="es-MX" i="1">
                              <a:latin typeface="Cambria Math" panose="02040503050406030204" pitchFamily="18" charset="0"/>
                              <a:cs typeface="Times New Roman" panose="02020603050405020304" pitchFamily="18" charset="0"/>
                            </a:rPr>
                            <m:t>0 </m:t>
                          </m:r>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i="1">
                              <a:latin typeface="Cambria Math" panose="02040503050406030204" pitchFamily="18" charset="0"/>
                              <a:ea typeface="Cambria Math" panose="02040503050406030204" pitchFamily="18" charset="0"/>
                              <a:cs typeface="Times New Roman" panose="02020603050405020304" pitchFamily="18" charset="0"/>
                            </a:rPr>
                            <m:t>𝑋</m:t>
                          </m:r>
                          <m:r>
                            <a:rPr lang="es-MX" i="1">
                              <a:latin typeface="Cambria Math" panose="02040503050406030204" pitchFamily="18" charset="0"/>
                              <a:ea typeface="Cambria Math" panose="02040503050406030204" pitchFamily="18" charset="0"/>
                              <a:cs typeface="Times New Roman" panose="02020603050405020304" pitchFamily="18" charset="0"/>
                            </a:rPr>
                            <m:t>≤0.5</m:t>
                          </m:r>
                        </m:e>
                      </m:d>
                      <m:r>
                        <a:rPr lang="es-MX" i="1">
                          <a:latin typeface="Cambria Math" panose="02040503050406030204" pitchFamily="18" charset="0"/>
                          <a:ea typeface="Cambria Math" panose="02040503050406030204" pitchFamily="18" charset="0"/>
                          <a:cs typeface="Times New Roman" panose="02020603050405020304" pitchFamily="18" charset="0"/>
                        </a:rPr>
                        <m:t>=</m:t>
                      </m:r>
                      <m:f>
                        <m:fPr>
                          <m:ctrlPr>
                            <a:rPr lang="es-MX" i="1">
                              <a:latin typeface="Cambria Math" panose="02040503050406030204" pitchFamily="18" charset="0"/>
                              <a:ea typeface="Cambria Math" panose="02040503050406030204" pitchFamily="18" charset="0"/>
                              <a:cs typeface="Times New Roman" panose="02020603050405020304" pitchFamily="18" charset="0"/>
                            </a:rPr>
                          </m:ctrlPr>
                        </m:fPr>
                        <m:num>
                          <m:r>
                            <a:rPr lang="es-MX" i="1">
                              <a:latin typeface="Cambria Math" panose="02040503050406030204" pitchFamily="18" charset="0"/>
                              <a:ea typeface="Cambria Math" panose="02040503050406030204" pitchFamily="18" charset="0"/>
                              <a:cs typeface="Times New Roman" panose="02020603050405020304" pitchFamily="18" charset="0"/>
                            </a:rPr>
                            <m:t>𝑑</m:t>
                          </m:r>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i="1">
                              <a:latin typeface="Cambria Math" panose="02040503050406030204" pitchFamily="18" charset="0"/>
                              <a:ea typeface="Cambria Math" panose="02040503050406030204" pitchFamily="18" charset="0"/>
                              <a:cs typeface="Times New Roman" panose="02020603050405020304" pitchFamily="18" charset="0"/>
                            </a:rPr>
                            <m:t>𝑐</m:t>
                          </m:r>
                        </m:num>
                        <m:den>
                          <m:r>
                            <a:rPr lang="es-MX" i="1">
                              <a:latin typeface="Cambria Math" panose="02040503050406030204" pitchFamily="18" charset="0"/>
                              <a:ea typeface="Cambria Math" panose="02040503050406030204" pitchFamily="18" charset="0"/>
                              <a:cs typeface="Times New Roman" panose="02020603050405020304" pitchFamily="18" charset="0"/>
                            </a:rPr>
                            <m:t>𝑏</m:t>
                          </m:r>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i="1">
                              <a:latin typeface="Cambria Math" panose="02040503050406030204" pitchFamily="18" charset="0"/>
                              <a:ea typeface="Cambria Math" panose="02040503050406030204" pitchFamily="18" charset="0"/>
                              <a:cs typeface="Times New Roman" panose="02020603050405020304" pitchFamily="18" charset="0"/>
                            </a:rPr>
                            <m:t>𝑎</m:t>
                          </m:r>
                        </m:den>
                      </m:f>
                      <m:r>
                        <a:rPr lang="es-MX" i="1">
                          <a:latin typeface="Cambria Math" panose="02040503050406030204" pitchFamily="18" charset="0"/>
                          <a:ea typeface="Cambria Math" panose="02040503050406030204" pitchFamily="18" charset="0"/>
                          <a:cs typeface="Times New Roman" panose="02020603050405020304" pitchFamily="18" charset="0"/>
                        </a:rPr>
                        <m:t>=</m:t>
                      </m:r>
                      <m:f>
                        <m:fPr>
                          <m:ctrlPr>
                            <a:rPr lang="es-MX" i="1">
                              <a:latin typeface="Cambria Math" panose="02040503050406030204" pitchFamily="18" charset="0"/>
                              <a:ea typeface="Cambria Math" panose="02040503050406030204" pitchFamily="18" charset="0"/>
                              <a:cs typeface="Times New Roman" panose="02020603050405020304" pitchFamily="18" charset="0"/>
                            </a:rPr>
                          </m:ctrlPr>
                        </m:fPr>
                        <m:num>
                          <m:r>
                            <a:rPr lang="es-MX" i="1">
                              <a:latin typeface="Cambria Math" panose="02040503050406030204" pitchFamily="18" charset="0"/>
                              <a:ea typeface="Cambria Math" panose="02040503050406030204" pitchFamily="18" charset="0"/>
                              <a:cs typeface="Times New Roman" panose="02020603050405020304" pitchFamily="18" charset="0"/>
                            </a:rPr>
                            <m:t>0.</m:t>
                          </m:r>
                          <m:r>
                            <a:rPr lang="es-MX" b="0" i="1" smtClean="0">
                              <a:latin typeface="Cambria Math" panose="02040503050406030204" pitchFamily="18" charset="0"/>
                              <a:ea typeface="Cambria Math" panose="02040503050406030204" pitchFamily="18" charset="0"/>
                              <a:cs typeface="Times New Roman" panose="02020603050405020304" pitchFamily="18" charset="0"/>
                            </a:rPr>
                            <m:t>5</m:t>
                          </m:r>
                          <m:r>
                            <a:rPr lang="es-MX" i="1">
                              <a:latin typeface="Cambria Math" panose="02040503050406030204" pitchFamily="18" charset="0"/>
                              <a:ea typeface="Cambria Math" panose="02040503050406030204" pitchFamily="18" charset="0"/>
                              <a:cs typeface="Times New Roman" panose="02020603050405020304" pitchFamily="18" charset="0"/>
                            </a:rPr>
                            <m:t>−0.</m:t>
                          </m:r>
                          <m:r>
                            <a:rPr lang="es-MX" b="0" i="1" smtClean="0">
                              <a:latin typeface="Cambria Math" panose="02040503050406030204" pitchFamily="18" charset="0"/>
                              <a:ea typeface="Cambria Math" panose="02040503050406030204" pitchFamily="18" charset="0"/>
                              <a:cs typeface="Times New Roman" panose="02020603050405020304" pitchFamily="18" charset="0"/>
                            </a:rPr>
                            <m:t>0</m:t>
                          </m:r>
                        </m:num>
                        <m:den>
                          <m:r>
                            <a:rPr lang="es-MX" i="1">
                              <a:latin typeface="Cambria Math" panose="02040503050406030204" pitchFamily="18" charset="0"/>
                              <a:ea typeface="Cambria Math" panose="02040503050406030204" pitchFamily="18" charset="0"/>
                              <a:cs typeface="Times New Roman" panose="02020603050405020304" pitchFamily="18" charset="0"/>
                            </a:rPr>
                            <m:t>1 −0</m:t>
                          </m:r>
                        </m:den>
                      </m:f>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b="0" i="1" smtClean="0">
                          <a:latin typeface="Cambria Math" panose="02040503050406030204" pitchFamily="18" charset="0"/>
                          <a:ea typeface="Cambria Math" panose="02040503050406030204" pitchFamily="18" charset="0"/>
                          <a:cs typeface="Times New Roman" panose="02020603050405020304" pitchFamily="18" charset="0"/>
                        </a:rPr>
                        <m:t>0.5</m:t>
                      </m:r>
                    </m:oMath>
                  </m:oMathPara>
                </a14:m>
                <a:endParaRPr lang="es-MX" i="1" dirty="0">
                  <a:latin typeface="Times New Roman" panose="02020603050405020304" pitchFamily="18" charset="0"/>
                  <a:cs typeface="Times New Roman" panose="02020603050405020304" pitchFamily="18" charset="0"/>
                </a:endParaRP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3"/>
                <a:stretch>
                  <a:fillRect l="-667" t="-133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24</a:t>
            </a:fld>
            <a:endParaRPr lang="es-ES"/>
          </a:p>
        </p:txBody>
      </p:sp>
    </p:spTree>
    <p:extLst>
      <p:ext uri="{BB962C8B-B14F-4D97-AF65-F5344CB8AC3E}">
        <p14:creationId xmlns:p14="http://schemas.microsoft.com/office/powerpoint/2010/main" val="30310751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lstStyle/>
              <a:p>
                <a:pPr marL="457200" indent="-457200">
                  <a:buFont typeface="+mj-lt"/>
                  <a:buAutoNum type="alphaLcParenR" startAt="4"/>
                </a:pPr>
                <a:r>
                  <a:rPr lang="es-MX" dirty="0" smtClean="0"/>
                  <a:t>P(X </a:t>
                </a:r>
                <a:r>
                  <a:rPr lang="es-MX" dirty="0" smtClean="0">
                    <a:sym typeface="Symbol" panose="05050102010706020507" pitchFamily="18" charset="2"/>
                  </a:rPr>
                  <a:t> 0.8)</a:t>
                </a:r>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cs typeface="Times New Roman" panose="02020603050405020304" pitchFamily="18" charset="0"/>
                        </a:rPr>
                        <m:t>𝑃</m:t>
                      </m:r>
                      <m:d>
                        <m:dPr>
                          <m:ctrlPr>
                            <a:rPr lang="es-MX" i="1">
                              <a:latin typeface="Cambria Math" panose="02040503050406030204" pitchFamily="18" charset="0"/>
                              <a:cs typeface="Times New Roman" panose="02020603050405020304" pitchFamily="18" charset="0"/>
                            </a:rPr>
                          </m:ctrlPr>
                        </m:dPr>
                        <m:e>
                          <m:r>
                            <a:rPr lang="es-MX" b="0" i="1" smtClean="0">
                              <a:latin typeface="Cambria Math" panose="02040503050406030204" pitchFamily="18" charset="0"/>
                              <a:cs typeface="Times New Roman" panose="02020603050405020304" pitchFamily="18" charset="0"/>
                            </a:rPr>
                            <m:t>0.8</m:t>
                          </m:r>
                          <m:r>
                            <a:rPr lang="es-MX" i="1">
                              <a:latin typeface="Cambria Math" panose="02040503050406030204" pitchFamily="18" charset="0"/>
                              <a:cs typeface="Times New Roman" panose="02020603050405020304" pitchFamily="18" charset="0"/>
                            </a:rPr>
                            <m:t> </m:t>
                          </m:r>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i="1">
                              <a:latin typeface="Cambria Math" panose="02040503050406030204" pitchFamily="18" charset="0"/>
                              <a:ea typeface="Cambria Math" panose="02040503050406030204" pitchFamily="18" charset="0"/>
                              <a:cs typeface="Times New Roman" panose="02020603050405020304" pitchFamily="18" charset="0"/>
                            </a:rPr>
                            <m:t>𝑋</m:t>
                          </m:r>
                          <m:r>
                            <a:rPr lang="es-MX" i="1">
                              <a:latin typeface="Cambria Math" panose="02040503050406030204" pitchFamily="18" charset="0"/>
                              <a:ea typeface="Cambria Math" panose="02040503050406030204" pitchFamily="18" charset="0"/>
                              <a:cs typeface="Times New Roman" panose="02020603050405020304" pitchFamily="18" charset="0"/>
                            </a:rPr>
                            <m:t>≤1</m:t>
                          </m:r>
                        </m:e>
                      </m:d>
                      <m:r>
                        <a:rPr lang="es-MX" i="1">
                          <a:latin typeface="Cambria Math" panose="02040503050406030204" pitchFamily="18" charset="0"/>
                          <a:ea typeface="Cambria Math" panose="02040503050406030204" pitchFamily="18" charset="0"/>
                          <a:cs typeface="Times New Roman" panose="02020603050405020304" pitchFamily="18" charset="0"/>
                        </a:rPr>
                        <m:t>=</m:t>
                      </m:r>
                      <m:f>
                        <m:fPr>
                          <m:ctrlPr>
                            <a:rPr lang="es-MX" i="1">
                              <a:latin typeface="Cambria Math" panose="02040503050406030204" pitchFamily="18" charset="0"/>
                              <a:ea typeface="Cambria Math" panose="02040503050406030204" pitchFamily="18" charset="0"/>
                              <a:cs typeface="Times New Roman" panose="02020603050405020304" pitchFamily="18" charset="0"/>
                            </a:rPr>
                          </m:ctrlPr>
                        </m:fPr>
                        <m:num>
                          <m:r>
                            <a:rPr lang="es-MX" i="1">
                              <a:latin typeface="Cambria Math" panose="02040503050406030204" pitchFamily="18" charset="0"/>
                              <a:ea typeface="Cambria Math" panose="02040503050406030204" pitchFamily="18" charset="0"/>
                              <a:cs typeface="Times New Roman" panose="02020603050405020304" pitchFamily="18" charset="0"/>
                            </a:rPr>
                            <m:t>𝑑</m:t>
                          </m:r>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i="1">
                              <a:latin typeface="Cambria Math" panose="02040503050406030204" pitchFamily="18" charset="0"/>
                              <a:ea typeface="Cambria Math" panose="02040503050406030204" pitchFamily="18" charset="0"/>
                              <a:cs typeface="Times New Roman" panose="02020603050405020304" pitchFamily="18" charset="0"/>
                            </a:rPr>
                            <m:t>𝑐</m:t>
                          </m:r>
                        </m:num>
                        <m:den>
                          <m:r>
                            <a:rPr lang="es-MX" i="1">
                              <a:latin typeface="Cambria Math" panose="02040503050406030204" pitchFamily="18" charset="0"/>
                              <a:ea typeface="Cambria Math" panose="02040503050406030204" pitchFamily="18" charset="0"/>
                              <a:cs typeface="Times New Roman" panose="02020603050405020304" pitchFamily="18" charset="0"/>
                            </a:rPr>
                            <m:t>𝑏</m:t>
                          </m:r>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i="1">
                              <a:latin typeface="Cambria Math" panose="02040503050406030204" pitchFamily="18" charset="0"/>
                              <a:ea typeface="Cambria Math" panose="02040503050406030204" pitchFamily="18" charset="0"/>
                              <a:cs typeface="Times New Roman" panose="02020603050405020304" pitchFamily="18" charset="0"/>
                            </a:rPr>
                            <m:t>𝑎</m:t>
                          </m:r>
                        </m:den>
                      </m:f>
                      <m:r>
                        <a:rPr lang="es-MX" i="1">
                          <a:latin typeface="Cambria Math" panose="02040503050406030204" pitchFamily="18" charset="0"/>
                          <a:ea typeface="Cambria Math" panose="02040503050406030204" pitchFamily="18" charset="0"/>
                          <a:cs typeface="Times New Roman" panose="02020603050405020304" pitchFamily="18" charset="0"/>
                        </a:rPr>
                        <m:t>=</m:t>
                      </m:r>
                      <m:f>
                        <m:fPr>
                          <m:ctrlPr>
                            <a:rPr lang="es-MX" i="1">
                              <a:latin typeface="Cambria Math" panose="02040503050406030204" pitchFamily="18" charset="0"/>
                              <a:ea typeface="Cambria Math" panose="02040503050406030204" pitchFamily="18" charset="0"/>
                              <a:cs typeface="Times New Roman" panose="02020603050405020304" pitchFamily="18" charset="0"/>
                            </a:rPr>
                          </m:ctrlPr>
                        </m:fPr>
                        <m:num>
                          <m:r>
                            <a:rPr lang="es-MX" b="0" i="1" smtClean="0">
                              <a:latin typeface="Cambria Math" panose="02040503050406030204" pitchFamily="18" charset="0"/>
                              <a:ea typeface="Cambria Math" panose="02040503050406030204" pitchFamily="18" charset="0"/>
                              <a:cs typeface="Times New Roman" panose="02020603050405020304" pitchFamily="18" charset="0"/>
                            </a:rPr>
                            <m:t>1</m:t>
                          </m:r>
                          <m:r>
                            <a:rPr lang="es-MX" i="1">
                              <a:latin typeface="Cambria Math" panose="02040503050406030204" pitchFamily="18" charset="0"/>
                              <a:ea typeface="Cambria Math" panose="02040503050406030204" pitchFamily="18" charset="0"/>
                              <a:cs typeface="Times New Roman" panose="02020603050405020304" pitchFamily="18" charset="0"/>
                            </a:rPr>
                            <m:t>−0.</m:t>
                          </m:r>
                          <m:r>
                            <a:rPr lang="es-MX" b="0" i="1" smtClean="0">
                              <a:latin typeface="Cambria Math" panose="02040503050406030204" pitchFamily="18" charset="0"/>
                              <a:ea typeface="Cambria Math" panose="02040503050406030204" pitchFamily="18" charset="0"/>
                              <a:cs typeface="Times New Roman" panose="02020603050405020304" pitchFamily="18" charset="0"/>
                            </a:rPr>
                            <m:t>8</m:t>
                          </m:r>
                        </m:num>
                        <m:den>
                          <m:r>
                            <a:rPr lang="es-MX" i="1">
                              <a:latin typeface="Cambria Math" panose="02040503050406030204" pitchFamily="18" charset="0"/>
                              <a:ea typeface="Cambria Math" panose="02040503050406030204" pitchFamily="18" charset="0"/>
                              <a:cs typeface="Times New Roman" panose="02020603050405020304" pitchFamily="18" charset="0"/>
                            </a:rPr>
                            <m:t>1 −0</m:t>
                          </m:r>
                        </m:den>
                      </m:f>
                      <m:r>
                        <a:rPr lang="es-MX" i="1">
                          <a:latin typeface="Cambria Math" panose="02040503050406030204" pitchFamily="18" charset="0"/>
                          <a:ea typeface="Cambria Math" panose="02040503050406030204" pitchFamily="18" charset="0"/>
                          <a:cs typeface="Times New Roman" panose="02020603050405020304" pitchFamily="18" charset="0"/>
                        </a:rPr>
                        <m:t>=</m:t>
                      </m:r>
                      <m:r>
                        <a:rPr lang="es-MX" b="0" i="1" smtClean="0">
                          <a:latin typeface="Cambria Math" panose="02040503050406030204" pitchFamily="18" charset="0"/>
                          <a:ea typeface="Cambria Math" panose="02040503050406030204" pitchFamily="18" charset="0"/>
                          <a:cs typeface="Times New Roman" panose="02020603050405020304" pitchFamily="18" charset="0"/>
                        </a:rPr>
                        <m:t>0.2</m:t>
                      </m:r>
                    </m:oMath>
                  </m:oMathPara>
                </a14:m>
                <a:endParaRPr lang="es-MX" b="0" dirty="0" smtClean="0">
                  <a:ea typeface="Cambria Math" panose="02040503050406030204" pitchFamily="18" charset="0"/>
                  <a:cs typeface="Times New Roman" panose="02020603050405020304" pitchFamily="18" charset="0"/>
                </a:endParaRPr>
              </a:p>
              <a:p>
                <a:pPr marL="457200" indent="-457200">
                  <a:buFont typeface="+mj-lt"/>
                  <a:buAutoNum type="alphaLcParenR" startAt="5"/>
                </a:pPr>
                <a:r>
                  <a:rPr lang="es-MX" dirty="0" smtClean="0"/>
                  <a:t>Obtenga </a:t>
                </a:r>
                <a:r>
                  <a:rPr lang="es-MX" i="1" dirty="0">
                    <a:latin typeface="Times New Roman" panose="02020603050405020304" pitchFamily="18" charset="0"/>
                    <a:cs typeface="Times New Roman" panose="02020603050405020304" pitchFamily="18" charset="0"/>
                  </a:rPr>
                  <a:t>E(X</a:t>
                </a:r>
                <a:r>
                  <a:rPr lang="es-MX" i="1"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cs typeface="Times New Roman" panose="02020603050405020304" pitchFamily="18" charset="0"/>
                        </a:rPr>
                        <m:t>𝐸</m:t>
                      </m:r>
                      <m:d>
                        <m:dPr>
                          <m:ctrlPr>
                            <a:rPr lang="es-MX" b="0" i="1" smtClean="0">
                              <a:latin typeface="Cambria Math" panose="02040503050406030204" pitchFamily="18" charset="0"/>
                              <a:cs typeface="Times New Roman" panose="02020603050405020304" pitchFamily="18" charset="0"/>
                            </a:rPr>
                          </m:ctrlPr>
                        </m:dPr>
                        <m:e>
                          <m:r>
                            <a:rPr lang="es-MX" b="0" i="1" smtClean="0">
                              <a:latin typeface="Cambria Math" panose="02040503050406030204" pitchFamily="18" charset="0"/>
                              <a:cs typeface="Times New Roman" panose="02020603050405020304" pitchFamily="18" charset="0"/>
                            </a:rPr>
                            <m:t>𝑋</m:t>
                          </m:r>
                        </m:e>
                      </m:d>
                      <m:r>
                        <a:rPr lang="es-MX" b="0" i="1" smtClean="0">
                          <a:latin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cs typeface="Times New Roman" panose="02020603050405020304" pitchFamily="18" charset="0"/>
                            </a:rPr>
                          </m:ctrlPr>
                        </m:fPr>
                        <m:num>
                          <m:r>
                            <a:rPr lang="es-MX" b="0" i="1" smtClean="0">
                              <a:latin typeface="Cambria Math" panose="02040503050406030204" pitchFamily="18" charset="0"/>
                              <a:cs typeface="Times New Roman" panose="02020603050405020304" pitchFamily="18" charset="0"/>
                            </a:rPr>
                            <m:t>𝑎</m:t>
                          </m:r>
                          <m:r>
                            <a:rPr lang="es-MX" b="0" i="1" smtClean="0">
                              <a:latin typeface="Cambria Math" panose="02040503050406030204" pitchFamily="18" charset="0"/>
                              <a:cs typeface="Times New Roman" panose="02020603050405020304" pitchFamily="18" charset="0"/>
                            </a:rPr>
                            <m:t>+</m:t>
                          </m:r>
                          <m:r>
                            <a:rPr lang="es-MX" b="0" i="1" smtClean="0">
                              <a:latin typeface="Cambria Math" panose="02040503050406030204" pitchFamily="18" charset="0"/>
                              <a:cs typeface="Times New Roman" panose="02020603050405020304" pitchFamily="18" charset="0"/>
                            </a:rPr>
                            <m:t>𝑏</m:t>
                          </m:r>
                        </m:num>
                        <m:den>
                          <m:r>
                            <a:rPr lang="es-MX" b="0" i="1" smtClean="0">
                              <a:latin typeface="Cambria Math" panose="02040503050406030204" pitchFamily="18" charset="0"/>
                              <a:cs typeface="Times New Roman" panose="02020603050405020304" pitchFamily="18" charset="0"/>
                            </a:rPr>
                            <m:t>2</m:t>
                          </m:r>
                        </m:den>
                      </m:f>
                      <m:r>
                        <a:rPr lang="es-MX" b="0" i="1" smtClean="0">
                          <a:latin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cs typeface="Times New Roman" panose="02020603050405020304" pitchFamily="18" charset="0"/>
                            </a:rPr>
                          </m:ctrlPr>
                        </m:fPr>
                        <m:num>
                          <m:r>
                            <a:rPr lang="es-MX" b="0" i="1" smtClean="0">
                              <a:latin typeface="Cambria Math" panose="02040503050406030204" pitchFamily="18" charset="0"/>
                              <a:cs typeface="Times New Roman" panose="02020603050405020304" pitchFamily="18" charset="0"/>
                            </a:rPr>
                            <m:t>0+1</m:t>
                          </m:r>
                        </m:num>
                        <m:den>
                          <m:r>
                            <a:rPr lang="es-MX" b="0" i="1" smtClean="0">
                              <a:latin typeface="Cambria Math" panose="02040503050406030204" pitchFamily="18" charset="0"/>
                              <a:cs typeface="Times New Roman" panose="02020603050405020304" pitchFamily="18" charset="0"/>
                            </a:rPr>
                            <m:t>2</m:t>
                          </m:r>
                        </m:den>
                      </m:f>
                      <m:r>
                        <a:rPr lang="es-MX" b="0" i="1" smtClean="0">
                          <a:latin typeface="Cambria Math" panose="02040503050406030204" pitchFamily="18" charset="0"/>
                          <a:cs typeface="Times New Roman" panose="02020603050405020304" pitchFamily="18" charset="0"/>
                        </a:rPr>
                        <m:t>=0.5</m:t>
                      </m:r>
                    </m:oMath>
                  </m:oMathPara>
                </a14:m>
                <a:endParaRPr lang="es-MX" i="1" dirty="0">
                  <a:latin typeface="Times New Roman" panose="02020603050405020304" pitchFamily="18" charset="0"/>
                  <a:cs typeface="Times New Roman" panose="02020603050405020304" pitchFamily="18" charset="0"/>
                </a:endParaRPr>
              </a:p>
              <a:p>
                <a:pPr marL="457200" indent="-457200">
                  <a:buFont typeface="+mj-lt"/>
                  <a:buAutoNum type="alphaLcParenR" startAt="6"/>
                </a:pPr>
                <a:r>
                  <a:rPr lang="es-MX" dirty="0" smtClean="0"/>
                  <a:t>Obtenga </a:t>
                </a:r>
                <a:r>
                  <a:rPr lang="es-MX" i="1" dirty="0">
                    <a:latin typeface="Times New Roman" panose="02020603050405020304" pitchFamily="18" charset="0"/>
                    <a:cs typeface="Times New Roman" panose="02020603050405020304" pitchFamily="18" charset="0"/>
                  </a:rPr>
                  <a:t>Var(X</a:t>
                </a:r>
                <a:r>
                  <a:rPr lang="es-MX" i="1"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cs typeface="Times New Roman" panose="02020603050405020304" pitchFamily="18" charset="0"/>
                        </a:rPr>
                        <m:t>𝑉𝑎𝑟</m:t>
                      </m:r>
                      <m:d>
                        <m:dPr>
                          <m:ctrlPr>
                            <a:rPr lang="es-MX" i="1">
                              <a:latin typeface="Cambria Math" panose="02040503050406030204" pitchFamily="18" charset="0"/>
                              <a:cs typeface="Times New Roman" panose="02020603050405020304" pitchFamily="18" charset="0"/>
                            </a:rPr>
                          </m:ctrlPr>
                        </m:dPr>
                        <m:e>
                          <m:r>
                            <a:rPr lang="es-MX" i="1">
                              <a:latin typeface="Cambria Math" panose="02040503050406030204" pitchFamily="18" charset="0"/>
                              <a:cs typeface="Times New Roman" panose="02020603050405020304" pitchFamily="18" charset="0"/>
                            </a:rPr>
                            <m:t>𝑋</m:t>
                          </m:r>
                        </m:e>
                      </m:d>
                      <m:r>
                        <a:rPr lang="es-MX" i="1">
                          <a:latin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cs typeface="Times New Roman" panose="02020603050405020304" pitchFamily="18" charset="0"/>
                            </a:rPr>
                          </m:ctrlPr>
                        </m:fPr>
                        <m:num>
                          <m:sSup>
                            <m:sSupPr>
                              <m:ctrlPr>
                                <a:rPr lang="es-MX" b="0" i="1" smtClean="0">
                                  <a:latin typeface="Cambria Math" panose="02040503050406030204" pitchFamily="18" charset="0"/>
                                  <a:cs typeface="Times New Roman" panose="02020603050405020304" pitchFamily="18" charset="0"/>
                                </a:rPr>
                              </m:ctrlPr>
                            </m:sSupPr>
                            <m:e>
                              <m:d>
                                <m:dPr>
                                  <m:ctrlPr>
                                    <a:rPr lang="es-MX" b="0" i="1" smtClean="0">
                                      <a:latin typeface="Cambria Math" panose="02040503050406030204" pitchFamily="18" charset="0"/>
                                      <a:cs typeface="Times New Roman" panose="02020603050405020304" pitchFamily="18" charset="0"/>
                                    </a:rPr>
                                  </m:ctrlPr>
                                </m:dPr>
                                <m:e>
                                  <m:r>
                                    <a:rPr lang="es-MX" b="0" i="1" smtClean="0">
                                      <a:latin typeface="Cambria Math" panose="02040503050406030204" pitchFamily="18" charset="0"/>
                                      <a:cs typeface="Times New Roman" panose="02020603050405020304" pitchFamily="18" charset="0"/>
                                    </a:rPr>
                                    <m:t>𝑏</m:t>
                                  </m:r>
                                  <m:r>
                                    <a:rPr lang="es-MX" b="0" i="1" smtClean="0">
                                      <a:latin typeface="Cambria Math" panose="02040503050406030204" pitchFamily="18" charset="0"/>
                                      <a:cs typeface="Times New Roman" panose="02020603050405020304" pitchFamily="18" charset="0"/>
                                    </a:rPr>
                                    <m:t>−</m:t>
                                  </m:r>
                                  <m:r>
                                    <a:rPr lang="es-MX" b="0" i="1" smtClean="0">
                                      <a:latin typeface="Cambria Math" panose="02040503050406030204" pitchFamily="18" charset="0"/>
                                      <a:cs typeface="Times New Roman" panose="02020603050405020304" pitchFamily="18" charset="0"/>
                                    </a:rPr>
                                    <m:t>𝑎</m:t>
                                  </m:r>
                                </m:e>
                              </m:d>
                            </m:e>
                            <m:sup>
                              <m:r>
                                <a:rPr lang="es-MX" b="0" i="1" smtClean="0">
                                  <a:latin typeface="Cambria Math" panose="02040503050406030204" pitchFamily="18" charset="0"/>
                                  <a:cs typeface="Times New Roman" panose="02020603050405020304" pitchFamily="18" charset="0"/>
                                </a:rPr>
                                <m:t>2</m:t>
                              </m:r>
                            </m:sup>
                          </m:sSup>
                        </m:num>
                        <m:den>
                          <m:r>
                            <a:rPr lang="es-MX" b="0" i="1" smtClean="0">
                              <a:latin typeface="Cambria Math" panose="02040503050406030204" pitchFamily="18" charset="0"/>
                              <a:cs typeface="Times New Roman" panose="02020603050405020304" pitchFamily="18" charset="0"/>
                            </a:rPr>
                            <m:t>12</m:t>
                          </m:r>
                        </m:den>
                      </m:f>
                      <m:r>
                        <a:rPr lang="es-MX" b="0" i="1" smtClean="0">
                          <a:latin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cs typeface="Times New Roman" panose="02020603050405020304" pitchFamily="18" charset="0"/>
                            </a:rPr>
                          </m:ctrlPr>
                        </m:fPr>
                        <m:num>
                          <m:sSup>
                            <m:sSupPr>
                              <m:ctrlPr>
                                <a:rPr lang="es-MX" b="0" i="1" smtClean="0">
                                  <a:latin typeface="Cambria Math" panose="02040503050406030204" pitchFamily="18" charset="0"/>
                                  <a:cs typeface="Times New Roman" panose="02020603050405020304" pitchFamily="18" charset="0"/>
                                </a:rPr>
                              </m:ctrlPr>
                            </m:sSupPr>
                            <m:e>
                              <m:d>
                                <m:dPr>
                                  <m:ctrlPr>
                                    <a:rPr lang="es-MX" b="0" i="1" smtClean="0">
                                      <a:latin typeface="Cambria Math" panose="02040503050406030204" pitchFamily="18" charset="0"/>
                                      <a:cs typeface="Times New Roman" panose="02020603050405020304" pitchFamily="18" charset="0"/>
                                    </a:rPr>
                                  </m:ctrlPr>
                                </m:dPr>
                                <m:e>
                                  <m:r>
                                    <a:rPr lang="es-MX" b="0" i="1" smtClean="0">
                                      <a:latin typeface="Cambria Math" panose="02040503050406030204" pitchFamily="18" charset="0"/>
                                      <a:cs typeface="Times New Roman" panose="02020603050405020304" pitchFamily="18" charset="0"/>
                                    </a:rPr>
                                    <m:t>1−0</m:t>
                                  </m:r>
                                </m:e>
                              </m:d>
                            </m:e>
                            <m:sup>
                              <m:r>
                                <a:rPr lang="es-MX" b="0" i="1" smtClean="0">
                                  <a:latin typeface="Cambria Math" panose="02040503050406030204" pitchFamily="18" charset="0"/>
                                  <a:cs typeface="Times New Roman" panose="02020603050405020304" pitchFamily="18" charset="0"/>
                                </a:rPr>
                                <m:t>2</m:t>
                              </m:r>
                            </m:sup>
                          </m:sSup>
                        </m:num>
                        <m:den>
                          <m:r>
                            <a:rPr lang="es-MX" b="0" i="1" smtClean="0">
                              <a:latin typeface="Cambria Math" panose="02040503050406030204" pitchFamily="18" charset="0"/>
                              <a:cs typeface="Times New Roman" panose="02020603050405020304" pitchFamily="18" charset="0"/>
                            </a:rPr>
                            <m:t>12</m:t>
                          </m:r>
                        </m:den>
                      </m:f>
                      <m:r>
                        <a:rPr lang="es-MX" b="0" i="1" smtClean="0">
                          <a:latin typeface="Cambria Math" panose="02040503050406030204" pitchFamily="18" charset="0"/>
                          <a:cs typeface="Times New Roman" panose="02020603050405020304" pitchFamily="18" charset="0"/>
                        </a:rPr>
                        <m:t>=</m:t>
                      </m:r>
                      <m:f>
                        <m:fPr>
                          <m:ctrlPr>
                            <a:rPr lang="es-MX" b="0" i="1" smtClean="0">
                              <a:latin typeface="Cambria Math" panose="02040503050406030204" pitchFamily="18" charset="0"/>
                              <a:cs typeface="Times New Roman" panose="02020603050405020304" pitchFamily="18" charset="0"/>
                            </a:rPr>
                          </m:ctrlPr>
                        </m:fPr>
                        <m:num>
                          <m:r>
                            <a:rPr lang="es-MX" b="0" i="1" smtClean="0">
                              <a:latin typeface="Cambria Math" panose="02040503050406030204" pitchFamily="18" charset="0"/>
                              <a:cs typeface="Times New Roman" panose="02020603050405020304" pitchFamily="18" charset="0"/>
                            </a:rPr>
                            <m:t>1</m:t>
                          </m:r>
                        </m:num>
                        <m:den>
                          <m:r>
                            <a:rPr lang="es-MX" b="0" i="1" smtClean="0">
                              <a:latin typeface="Cambria Math" panose="02040503050406030204" pitchFamily="18" charset="0"/>
                              <a:cs typeface="Times New Roman" panose="02020603050405020304" pitchFamily="18" charset="0"/>
                            </a:rPr>
                            <m:t>12</m:t>
                          </m:r>
                        </m:den>
                      </m:f>
                      <m:r>
                        <a:rPr lang="es-MX" b="0" i="1" smtClean="0">
                          <a:latin typeface="Cambria Math" panose="02040503050406030204" pitchFamily="18" charset="0"/>
                          <a:cs typeface="Times New Roman" panose="02020603050405020304" pitchFamily="18" charset="0"/>
                        </a:rPr>
                        <m:t>=0.0833</m:t>
                      </m:r>
                    </m:oMath>
                  </m:oMathPara>
                </a14:m>
                <a:endParaRPr lang="es-MX" b="0" i="1" dirty="0" smtClean="0">
                  <a:latin typeface="Times New Roman" panose="02020603050405020304" pitchFamily="18" charset="0"/>
                  <a:cs typeface="Times New Roman" panose="02020603050405020304" pitchFamily="18" charset="0"/>
                </a:endParaRPr>
              </a:p>
              <a:p>
                <a:pPr marL="0" indent="0">
                  <a:buNone/>
                </a:pPr>
                <a:endParaRPr lang="es-MX" b="0" i="1" dirty="0" smtClean="0">
                  <a:latin typeface="Times New Roman" panose="02020603050405020304" pitchFamily="18" charset="0"/>
                  <a:cs typeface="Times New Roman" panose="02020603050405020304" pitchFamily="18" charset="0"/>
                </a:endParaRPr>
              </a:p>
              <a:p>
                <a:pPr marL="0" indent="0">
                  <a:buNone/>
                </a:pPr>
                <a:endParaRPr lang="es-MX" i="1" dirty="0">
                  <a:latin typeface="Times New Roman" panose="02020603050405020304" pitchFamily="18" charset="0"/>
                  <a:cs typeface="Times New Roman" panose="02020603050405020304" pitchFamily="18" charset="0"/>
                </a:endParaRP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3"/>
                <a:stretch>
                  <a:fillRect l="-667" t="-133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25</a:t>
            </a:fld>
            <a:endParaRPr lang="es-ES"/>
          </a:p>
        </p:txBody>
      </p:sp>
    </p:spTree>
    <p:extLst>
      <p:ext uri="{BB962C8B-B14F-4D97-AF65-F5344CB8AC3E}">
        <p14:creationId xmlns:p14="http://schemas.microsoft.com/office/powerpoint/2010/main" val="1679972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MX" dirty="0"/>
          </a:p>
        </p:txBody>
      </p:sp>
      <p:sp>
        <p:nvSpPr>
          <p:cNvPr id="3" name="2 Marcador de contenido"/>
          <p:cNvSpPr>
            <a:spLocks noGrp="1"/>
          </p:cNvSpPr>
          <p:nvPr>
            <p:ph idx="1"/>
          </p:nvPr>
        </p:nvSpPr>
        <p:spPr/>
        <p:txBody>
          <a:bodyPr/>
          <a:lstStyle/>
          <a:p>
            <a:pPr marL="0" indent="0">
              <a:buNone/>
            </a:pPr>
            <a:r>
              <a:rPr lang="es-MX" dirty="0" smtClean="0"/>
              <a:t>Sea </a:t>
            </a:r>
            <a:r>
              <a:rPr lang="es-MX" i="1" dirty="0" smtClean="0">
                <a:latin typeface="Times New Roman" panose="02020603050405020304" pitchFamily="18" charset="0"/>
                <a:cs typeface="Times New Roman" panose="02020603050405020304" pitchFamily="18" charset="0"/>
              </a:rPr>
              <a:t>X ~ U(13,26)</a:t>
            </a:r>
          </a:p>
          <a:p>
            <a:pPr marL="457200" indent="-457200">
              <a:buFont typeface="+mj-lt"/>
              <a:buAutoNum type="alphaLcParenR"/>
            </a:pPr>
            <a:r>
              <a:rPr lang="es-MX" dirty="0" smtClean="0"/>
              <a:t>Obtenga la </a:t>
            </a:r>
            <a:r>
              <a:rPr lang="es-MX" dirty="0" err="1" smtClean="0"/>
              <a:t>fdp</a:t>
            </a:r>
            <a:r>
              <a:rPr lang="es-MX" dirty="0" smtClean="0"/>
              <a:t> de </a:t>
            </a:r>
            <a:r>
              <a:rPr lang="es-MX" i="1" dirty="0">
                <a:latin typeface="Times New Roman" panose="02020603050405020304" pitchFamily="18" charset="0"/>
                <a:cs typeface="Times New Roman" panose="02020603050405020304" pitchFamily="18" charset="0"/>
              </a:rPr>
              <a:t>X</a:t>
            </a:r>
            <a:r>
              <a:rPr lang="es-MX" dirty="0" smtClean="0"/>
              <a:t> y esboce su gráfica</a:t>
            </a:r>
          </a:p>
          <a:p>
            <a:pPr marL="457200" indent="-457200">
              <a:buFont typeface="+mj-lt"/>
              <a:buAutoNum type="alphaLcParenR"/>
            </a:pPr>
            <a:r>
              <a:rPr lang="es-MX" dirty="0" smtClean="0"/>
              <a:t>Calcule </a:t>
            </a:r>
            <a:r>
              <a:rPr lang="es-MX" i="1" dirty="0" smtClean="0">
                <a:latin typeface="Times New Roman" panose="02020603050405020304" pitchFamily="18" charset="0"/>
                <a:cs typeface="Times New Roman" panose="02020603050405020304" pitchFamily="18" charset="0"/>
              </a:rPr>
              <a:t>P(15 </a:t>
            </a:r>
            <a:r>
              <a:rPr lang="es-MX" i="1" dirty="0">
                <a:latin typeface="Times New Roman" panose="02020603050405020304" pitchFamily="18" charset="0"/>
                <a:cs typeface="Times New Roman" panose="02020603050405020304" pitchFamily="18" charset="0"/>
              </a:rPr>
              <a:t>≤ X ≤ </a:t>
            </a:r>
            <a:r>
              <a:rPr lang="es-MX" i="1" dirty="0" smtClean="0">
                <a:latin typeface="Times New Roman" panose="02020603050405020304" pitchFamily="18" charset="0"/>
                <a:cs typeface="Times New Roman" panose="02020603050405020304" pitchFamily="18" charset="0"/>
              </a:rPr>
              <a:t>20) </a:t>
            </a:r>
            <a:r>
              <a:rPr lang="es-MX" i="1" dirty="0" smtClean="0">
                <a:solidFill>
                  <a:srgbClr val="FF0000"/>
                </a:solidFill>
                <a:latin typeface="Times New Roman" panose="02020603050405020304" pitchFamily="18" charset="0"/>
                <a:cs typeface="Times New Roman" panose="02020603050405020304" pitchFamily="18" charset="0"/>
              </a:rPr>
              <a:t>R= 0.3848</a:t>
            </a:r>
            <a:endParaRPr lang="es-MX" i="1" dirty="0">
              <a:solidFill>
                <a:srgbClr val="FF0000"/>
              </a:solidFill>
              <a:latin typeface="Times New Roman" panose="02020603050405020304" pitchFamily="18" charset="0"/>
              <a:cs typeface="Times New Roman" panose="02020603050405020304" pitchFamily="18" charset="0"/>
            </a:endParaRPr>
          </a:p>
          <a:p>
            <a:pPr marL="457200" indent="-457200">
              <a:buFont typeface="+mj-lt"/>
              <a:buAutoNum type="alphaLcParenR"/>
            </a:pPr>
            <a:r>
              <a:rPr lang="es-MX" dirty="0" smtClean="0"/>
              <a:t>Calcule </a:t>
            </a:r>
            <a:r>
              <a:rPr lang="es-MX" i="1" dirty="0">
                <a:latin typeface="Times New Roman" panose="02020603050405020304" pitchFamily="18" charset="0"/>
                <a:cs typeface="Times New Roman" panose="02020603050405020304" pitchFamily="18" charset="0"/>
              </a:rPr>
              <a:t>P(X ≤ </a:t>
            </a:r>
            <a:r>
              <a:rPr lang="es-MX" i="1" dirty="0" smtClean="0">
                <a:latin typeface="Times New Roman" panose="02020603050405020304" pitchFamily="18" charset="0"/>
                <a:cs typeface="Times New Roman" panose="02020603050405020304" pitchFamily="18" charset="0"/>
              </a:rPr>
              <a:t>19.5) </a:t>
            </a:r>
            <a:r>
              <a:rPr lang="es-MX" i="1" dirty="0" smtClean="0">
                <a:solidFill>
                  <a:srgbClr val="FF0000"/>
                </a:solidFill>
                <a:latin typeface="Times New Roman" panose="02020603050405020304" pitchFamily="18" charset="0"/>
                <a:cs typeface="Times New Roman" panose="02020603050405020304" pitchFamily="18" charset="0"/>
              </a:rPr>
              <a:t>R = 0.5000</a:t>
            </a:r>
            <a:endParaRPr lang="es-MX" i="1" dirty="0">
              <a:solidFill>
                <a:srgbClr val="FF0000"/>
              </a:solidFill>
              <a:latin typeface="Times New Roman" panose="02020603050405020304" pitchFamily="18" charset="0"/>
              <a:cs typeface="Times New Roman" panose="02020603050405020304" pitchFamily="18" charset="0"/>
            </a:endParaRPr>
          </a:p>
          <a:p>
            <a:pPr marL="457200" indent="-457200">
              <a:buFont typeface="+mj-lt"/>
              <a:buAutoNum type="alphaLcParenR"/>
            </a:pPr>
            <a:r>
              <a:rPr lang="es-MX" dirty="0" smtClean="0"/>
              <a:t>Calcule </a:t>
            </a:r>
            <a:r>
              <a:rPr lang="es-MX" i="1" dirty="0">
                <a:latin typeface="Times New Roman" panose="02020603050405020304" pitchFamily="18" charset="0"/>
                <a:cs typeface="Times New Roman" panose="02020603050405020304" pitchFamily="18" charset="0"/>
              </a:rPr>
              <a:t>P( X ≥ </a:t>
            </a:r>
            <a:r>
              <a:rPr lang="es-MX" i="1" dirty="0" smtClean="0">
                <a:latin typeface="Times New Roman" panose="02020603050405020304" pitchFamily="18" charset="0"/>
                <a:cs typeface="Times New Roman" panose="02020603050405020304" pitchFamily="18" charset="0"/>
              </a:rPr>
              <a:t>23.4)</a:t>
            </a:r>
            <a:r>
              <a:rPr lang="es-MX" i="1" dirty="0">
                <a:solidFill>
                  <a:srgbClr val="FF0000"/>
                </a:solidFill>
                <a:latin typeface="Times New Roman" panose="02020603050405020304" pitchFamily="18" charset="0"/>
                <a:cs typeface="Times New Roman" panose="02020603050405020304" pitchFamily="18" charset="0"/>
              </a:rPr>
              <a:t> R = </a:t>
            </a:r>
            <a:r>
              <a:rPr lang="es-MX" i="1" dirty="0" smtClean="0">
                <a:solidFill>
                  <a:srgbClr val="FF0000"/>
                </a:solidFill>
                <a:latin typeface="Times New Roman" panose="02020603050405020304" pitchFamily="18" charset="0"/>
                <a:cs typeface="Times New Roman" panose="02020603050405020304" pitchFamily="18" charset="0"/>
              </a:rPr>
              <a:t>0.2000</a:t>
            </a:r>
            <a:endParaRPr lang="es-MX" i="1" dirty="0">
              <a:latin typeface="Times New Roman" panose="02020603050405020304" pitchFamily="18" charset="0"/>
              <a:cs typeface="Times New Roman" panose="02020603050405020304" pitchFamily="18" charset="0"/>
            </a:endParaRPr>
          </a:p>
          <a:p>
            <a:pPr marL="457200" indent="-457200">
              <a:buFont typeface="+mj-lt"/>
              <a:buAutoNum type="alphaLcParenR"/>
            </a:pPr>
            <a:r>
              <a:rPr lang="es-MX" dirty="0" smtClean="0"/>
              <a:t>Obtenga </a:t>
            </a:r>
            <a:r>
              <a:rPr lang="es-MX" i="1" dirty="0">
                <a:latin typeface="Times New Roman" panose="02020603050405020304" pitchFamily="18" charset="0"/>
                <a:cs typeface="Times New Roman" panose="02020603050405020304" pitchFamily="18" charset="0"/>
              </a:rPr>
              <a:t>E(X</a:t>
            </a:r>
            <a:r>
              <a:rPr lang="es-MX" i="1" dirty="0" smtClean="0">
                <a:latin typeface="Times New Roman" panose="02020603050405020304" pitchFamily="18" charset="0"/>
                <a:cs typeface="Times New Roman" panose="02020603050405020304" pitchFamily="18" charset="0"/>
              </a:rPr>
              <a:t>)</a:t>
            </a:r>
            <a:r>
              <a:rPr lang="es-MX" i="1" dirty="0">
                <a:solidFill>
                  <a:srgbClr val="FF0000"/>
                </a:solidFill>
                <a:latin typeface="Times New Roman" panose="02020603050405020304" pitchFamily="18" charset="0"/>
                <a:cs typeface="Times New Roman" panose="02020603050405020304" pitchFamily="18" charset="0"/>
              </a:rPr>
              <a:t> R = </a:t>
            </a:r>
            <a:r>
              <a:rPr lang="es-MX" i="1" dirty="0" smtClean="0">
                <a:solidFill>
                  <a:srgbClr val="FF0000"/>
                </a:solidFill>
                <a:latin typeface="Times New Roman" panose="02020603050405020304" pitchFamily="18" charset="0"/>
                <a:cs typeface="Times New Roman" panose="02020603050405020304" pitchFamily="18" charset="0"/>
              </a:rPr>
              <a:t>19.5</a:t>
            </a:r>
            <a:endParaRPr lang="es-MX" i="1" dirty="0">
              <a:latin typeface="Times New Roman" panose="02020603050405020304" pitchFamily="18" charset="0"/>
              <a:cs typeface="Times New Roman" panose="02020603050405020304" pitchFamily="18" charset="0"/>
            </a:endParaRPr>
          </a:p>
          <a:p>
            <a:pPr marL="457200" indent="-457200">
              <a:buFont typeface="+mj-lt"/>
              <a:buAutoNum type="alphaLcParenR"/>
            </a:pPr>
            <a:r>
              <a:rPr lang="es-MX" dirty="0" smtClean="0"/>
              <a:t>Obtenga </a:t>
            </a:r>
            <a:r>
              <a:rPr lang="es-MX" i="1" dirty="0">
                <a:latin typeface="Times New Roman" panose="02020603050405020304" pitchFamily="18" charset="0"/>
                <a:cs typeface="Times New Roman" panose="02020603050405020304" pitchFamily="18" charset="0"/>
              </a:rPr>
              <a:t>Var(X</a:t>
            </a:r>
            <a:r>
              <a:rPr lang="es-MX" i="1" dirty="0" smtClean="0">
                <a:latin typeface="Times New Roman" panose="02020603050405020304" pitchFamily="18" charset="0"/>
                <a:cs typeface="Times New Roman" panose="02020603050405020304" pitchFamily="18" charset="0"/>
              </a:rPr>
              <a:t>)</a:t>
            </a:r>
            <a:r>
              <a:rPr lang="es-MX" i="1" dirty="0">
                <a:solidFill>
                  <a:srgbClr val="FF0000"/>
                </a:solidFill>
                <a:latin typeface="Times New Roman" panose="02020603050405020304" pitchFamily="18" charset="0"/>
                <a:cs typeface="Times New Roman" panose="02020603050405020304" pitchFamily="18" charset="0"/>
              </a:rPr>
              <a:t> R = </a:t>
            </a:r>
            <a:r>
              <a:rPr lang="es-MX" i="1" dirty="0" smtClean="0">
                <a:solidFill>
                  <a:srgbClr val="FF0000"/>
                </a:solidFill>
                <a:latin typeface="Times New Roman" panose="02020603050405020304" pitchFamily="18" charset="0"/>
                <a:cs typeface="Times New Roman" panose="02020603050405020304" pitchFamily="18" charset="0"/>
              </a:rPr>
              <a:t>14.0833</a:t>
            </a:r>
            <a:endParaRPr lang="es-MX" i="1" dirty="0">
              <a:solidFill>
                <a:srgbClr val="FF0000"/>
              </a:solidFill>
              <a:latin typeface="Times New Roman" panose="02020603050405020304" pitchFamily="18" charset="0"/>
              <a:cs typeface="Times New Roman" panose="02020603050405020304" pitchFamily="18" charset="0"/>
            </a:endParaRPr>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26</a:t>
            </a:fld>
            <a:endParaRPr lang="es-ES"/>
          </a:p>
        </p:txBody>
      </p:sp>
    </p:spTree>
    <p:extLst>
      <p:ext uri="{BB962C8B-B14F-4D97-AF65-F5344CB8AC3E}">
        <p14:creationId xmlns:p14="http://schemas.microsoft.com/office/powerpoint/2010/main" val="732809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Ejercicio. </a:t>
            </a:r>
            <a:r>
              <a:rPr lang="es-MX" i="1" dirty="0" smtClean="0">
                <a:latin typeface="Times New Roman" panose="02020603050405020304" pitchFamily="18" charset="0"/>
                <a:cs typeface="Times New Roman" panose="02020603050405020304" pitchFamily="18" charset="0"/>
              </a:rPr>
              <a:t>X</a:t>
            </a:r>
            <a:r>
              <a:rPr lang="es-MX" dirty="0" smtClean="0"/>
              <a:t> ~ U(13, 26)</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MX" dirty="0" smtClean="0"/>
                  <a:t>La </a:t>
                </a:r>
                <a:r>
                  <a:rPr lang="es-MX" dirty="0" err="1" smtClean="0"/>
                  <a:t>fdp</a:t>
                </a:r>
                <a:r>
                  <a:rPr lang="es-MX" dirty="0" smtClean="0"/>
                  <a:t> de </a:t>
                </a:r>
                <a:r>
                  <a:rPr lang="es-MX" i="1" dirty="0" smtClean="0">
                    <a:latin typeface="Times New Roman" panose="02020603050405020304" pitchFamily="18" charset="0"/>
                    <a:cs typeface="Times New Roman" panose="02020603050405020304" pitchFamily="18" charset="0"/>
                  </a:rPr>
                  <a:t>X</a:t>
                </a:r>
                <a:r>
                  <a:rPr lang="es-MX" dirty="0" smtClean="0"/>
                  <a:t> es</a:t>
                </a:r>
              </a:p>
              <a:p>
                <a:pPr marL="0" indent="0">
                  <a:buNone/>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rPr>
                        <m:t>𝑓</m:t>
                      </m:r>
                      <m:d>
                        <m:dPr>
                          <m:ctrlPr>
                            <a:rPr lang="es-MX" i="1">
                              <a:latin typeface="Cambria Math" panose="02040503050406030204" pitchFamily="18" charset="0"/>
                            </a:rPr>
                          </m:ctrlPr>
                        </m:dPr>
                        <m:e>
                          <m:r>
                            <a:rPr lang="es-MX" i="1">
                              <a:latin typeface="Cambria Math" panose="02040503050406030204" pitchFamily="18" charset="0"/>
                            </a:rPr>
                            <m:t>𝑥</m:t>
                          </m:r>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𝑏</m:t>
                          </m:r>
                          <m:r>
                            <a:rPr lang="es-MX" i="1">
                              <a:latin typeface="Cambria Math" panose="02040503050406030204" pitchFamily="18" charset="0"/>
                            </a:rPr>
                            <m:t>−</m:t>
                          </m:r>
                          <m:r>
                            <a:rPr lang="es-MX" i="1">
                              <a:latin typeface="Cambria Math" panose="02040503050406030204" pitchFamily="18" charset="0"/>
                            </a:rPr>
                            <m:t>𝑎</m:t>
                          </m:r>
                        </m:den>
                      </m:f>
                      <m:r>
                        <a:rPr lang="es-MX" b="0" i="1" smtClean="0">
                          <a:latin typeface="Cambria Math" panose="02040503050406030204" pitchFamily="18" charset="0"/>
                        </a:rPr>
                        <m:t>; </m:t>
                      </m:r>
                      <m:r>
                        <a:rPr lang="es-MX" b="0" i="1" smtClean="0">
                          <a:latin typeface="Cambria Math" panose="02040503050406030204" pitchFamily="18" charset="0"/>
                        </a:rPr>
                        <m:t>𝑎</m:t>
                      </m:r>
                      <m:r>
                        <a:rPr lang="es-MX" i="1">
                          <a:latin typeface="Cambria Math" panose="02040503050406030204" pitchFamily="18" charset="0"/>
                          <a:ea typeface="Cambria Math" panose="02040503050406030204" pitchFamily="18" charset="0"/>
                        </a:rPr>
                        <m:t>≤</m:t>
                      </m:r>
                      <m:r>
                        <a:rPr lang="es-MX" i="1">
                          <a:latin typeface="Cambria Math" panose="02040503050406030204" pitchFamily="18" charset="0"/>
                          <a:ea typeface="Cambria Math" panose="02040503050406030204" pitchFamily="18" charset="0"/>
                        </a:rPr>
                        <m:t>𝑥</m:t>
                      </m:r>
                      <m:r>
                        <a:rPr lang="es-MX" i="1">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𝑏</m:t>
                      </m:r>
                    </m:oMath>
                  </m:oMathPara>
                </a14:m>
                <a:endParaRPr lang="es-MX"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i="1">
                              <a:latin typeface="Cambria Math" panose="02040503050406030204" pitchFamily="18" charset="0"/>
                            </a:rPr>
                            <m:t>1</m:t>
                          </m:r>
                          <m:r>
                            <a:rPr lang="es-MX" b="0" i="1" smtClean="0">
                              <a:latin typeface="Cambria Math" panose="02040503050406030204" pitchFamily="18" charset="0"/>
                            </a:rPr>
                            <m:t>3</m:t>
                          </m:r>
                          <m:r>
                            <a:rPr lang="es-MX" i="1">
                              <a:latin typeface="Cambria Math" panose="02040503050406030204" pitchFamily="18" charset="0"/>
                            </a:rPr>
                            <m:t>−</m:t>
                          </m:r>
                          <m:r>
                            <a:rPr lang="es-MX" b="0" i="1" smtClean="0">
                              <a:latin typeface="Cambria Math" panose="02040503050406030204" pitchFamily="18" charset="0"/>
                            </a:rPr>
                            <m:t>26</m:t>
                          </m:r>
                        </m:den>
                      </m:f>
                      <m:r>
                        <a:rPr lang="es-MX" b="0" i="1" smtClean="0">
                          <a:latin typeface="Cambria Math" panose="02040503050406030204" pitchFamily="18" charset="0"/>
                        </a:rPr>
                        <m:t>;</m:t>
                      </m:r>
                      <m:r>
                        <a:rPr lang="es-MX">
                          <a:latin typeface="Cambria Math" panose="02040503050406030204" pitchFamily="18" charset="0"/>
                        </a:rPr>
                        <m:t>13</m:t>
                      </m:r>
                      <m:r>
                        <a:rPr lang="es-MX" i="1">
                          <a:latin typeface="Cambria Math" panose="02040503050406030204" pitchFamily="18" charset="0"/>
                          <a:ea typeface="Cambria Math" panose="02040503050406030204" pitchFamily="18" charset="0"/>
                        </a:rPr>
                        <m:t>≤</m:t>
                      </m:r>
                      <m:r>
                        <a:rPr lang="es-MX" i="1">
                          <a:latin typeface="Cambria Math" panose="02040503050406030204" pitchFamily="18" charset="0"/>
                          <a:ea typeface="Cambria Math" panose="02040503050406030204" pitchFamily="18" charset="0"/>
                        </a:rPr>
                        <m:t>𝑥</m:t>
                      </m:r>
                      <m:r>
                        <a:rPr lang="es-MX" i="1">
                          <a:latin typeface="Cambria Math" panose="02040503050406030204" pitchFamily="18" charset="0"/>
                          <a:ea typeface="Cambria Math" panose="02040503050406030204" pitchFamily="18" charset="0"/>
                        </a:rPr>
                        <m:t>≤26</m:t>
                      </m:r>
                    </m:oMath>
                  </m:oMathPara>
                </a14:m>
                <a:endParaRPr lang="es-MX" dirty="0"/>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𝑓</m:t>
                      </m:r>
                      <m:d>
                        <m:dPr>
                          <m:ctrlPr>
                            <a:rPr lang="es-MX" i="1">
                              <a:latin typeface="Cambria Math" panose="02040503050406030204" pitchFamily="18" charset="0"/>
                            </a:rPr>
                          </m:ctrlPr>
                        </m:dPr>
                        <m:e>
                          <m:r>
                            <a:rPr lang="es-MX" i="1">
                              <a:latin typeface="Cambria Math" panose="02040503050406030204" pitchFamily="18" charset="0"/>
                            </a:rPr>
                            <m:t>𝑥</m:t>
                          </m:r>
                        </m:e>
                      </m:d>
                      <m:r>
                        <a:rPr lang="es-MX">
                          <a:latin typeface="Cambria Math" panose="02040503050406030204" pitchFamily="18" charset="0"/>
                        </a:rPr>
                        <m:t>=</m:t>
                      </m:r>
                      <m:f>
                        <m:fPr>
                          <m:ctrlPr>
                            <a:rPr lang="es-MX" b="0" i="1" smtClean="0">
                              <a:latin typeface="Cambria Math" panose="02040503050406030204" pitchFamily="18" charset="0"/>
                            </a:rPr>
                          </m:ctrlPr>
                        </m:fPr>
                        <m:num>
                          <m:r>
                            <a:rPr lang="es-MX">
                              <a:latin typeface="Cambria Math" panose="02040503050406030204" pitchFamily="18" charset="0"/>
                            </a:rPr>
                            <m:t>1</m:t>
                          </m:r>
                        </m:num>
                        <m:den>
                          <m:r>
                            <a:rPr lang="es-MX" b="0" i="0" smtClean="0">
                              <a:latin typeface="Cambria Math" panose="02040503050406030204" pitchFamily="18" charset="0"/>
                            </a:rPr>
                            <m:t>13</m:t>
                          </m:r>
                        </m:den>
                      </m:f>
                      <m:r>
                        <a:rPr lang="es-MX">
                          <a:latin typeface="Cambria Math" panose="02040503050406030204" pitchFamily="18" charset="0"/>
                        </a:rPr>
                        <m:t>;   </m:t>
                      </m:r>
                      <m:r>
                        <a:rPr lang="es-MX" b="0" i="0" smtClean="0">
                          <a:latin typeface="Cambria Math" panose="02040503050406030204" pitchFamily="18" charset="0"/>
                        </a:rPr>
                        <m:t>13</m:t>
                      </m:r>
                      <m:r>
                        <a:rPr lang="es-MX" i="1">
                          <a:latin typeface="Cambria Math" panose="02040503050406030204" pitchFamily="18" charset="0"/>
                          <a:ea typeface="Cambria Math" panose="02040503050406030204" pitchFamily="18" charset="0"/>
                        </a:rPr>
                        <m:t>≤</m:t>
                      </m:r>
                      <m:r>
                        <a:rPr lang="es-MX" i="1">
                          <a:latin typeface="Cambria Math" panose="02040503050406030204" pitchFamily="18" charset="0"/>
                          <a:ea typeface="Cambria Math" panose="02040503050406030204" pitchFamily="18" charset="0"/>
                        </a:rPr>
                        <m:t>𝑥</m:t>
                      </m:r>
                      <m:r>
                        <a:rPr lang="es-MX" i="1">
                          <a:latin typeface="Cambria Math" panose="02040503050406030204" pitchFamily="18" charset="0"/>
                          <a:ea typeface="Cambria Math" panose="02040503050406030204" pitchFamily="18" charset="0"/>
                        </a:rPr>
                        <m:t>≤26</m:t>
                      </m:r>
                    </m:oMath>
                  </m:oMathPara>
                </a14:m>
                <a:endParaRPr lang="es-MX" dirty="0"/>
              </a:p>
              <a:p>
                <a:r>
                  <a:rPr lang="es-MX" dirty="0" smtClean="0"/>
                  <a:t>Su gráfica, como aparece en PQRS, sería algo como</a:t>
                </a:r>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667" t="-1333"/>
                </a:stretch>
              </a:blipFill>
            </p:spPr>
            <p:txBody>
              <a:bodyPr/>
              <a:lstStyle/>
              <a:p>
                <a:r>
                  <a:rPr lang="es-MX">
                    <a:noFill/>
                  </a:rPr>
                  <a:t> </a:t>
                </a:r>
              </a:p>
            </p:txBody>
          </p:sp>
        </mc:Fallback>
      </mc:AlternateContent>
      <p:sp>
        <p:nvSpPr>
          <p:cNvPr id="4" name="Marcador de fecha 3"/>
          <p:cNvSpPr>
            <a:spLocks noGrp="1"/>
          </p:cNvSpPr>
          <p:nvPr>
            <p:ph type="dt" sz="half" idx="10"/>
          </p:nvPr>
        </p:nvSpPr>
        <p:spPr/>
        <p:txBody>
          <a:bodyPr/>
          <a:lstStyle/>
          <a:p>
            <a:fld id="{85A3B568-AB3D-4D49-8989-E7BD02AD0834}" type="datetime1">
              <a:rPr lang="es-MX" smtClean="0"/>
              <a:t>17/05/2021</a:t>
            </a:fld>
            <a:endParaRPr lang="es-ES"/>
          </a:p>
        </p:txBody>
      </p:sp>
      <p:sp>
        <p:nvSpPr>
          <p:cNvPr id="5" name="Marcador de pie de página 4"/>
          <p:cNvSpPr>
            <a:spLocks noGrp="1"/>
          </p:cNvSpPr>
          <p:nvPr>
            <p:ph type="ftr" sz="quarter" idx="11"/>
          </p:nvPr>
        </p:nvSpPr>
        <p:spPr/>
        <p:txBody>
          <a:bodyPr/>
          <a:lstStyle/>
          <a:p>
            <a:r>
              <a:rPr lang="es-ES" smtClean="0"/>
              <a:t>Distribuciones Continuas de Probabilidad v2.1.1016</a:t>
            </a:r>
            <a:endParaRPr lang="es-ES"/>
          </a:p>
        </p:txBody>
      </p:sp>
      <p:sp>
        <p:nvSpPr>
          <p:cNvPr id="6" name="Marcador de número de diapositiva 5"/>
          <p:cNvSpPr>
            <a:spLocks noGrp="1"/>
          </p:cNvSpPr>
          <p:nvPr>
            <p:ph type="sldNum" sz="quarter" idx="12"/>
          </p:nvPr>
        </p:nvSpPr>
        <p:spPr/>
        <p:txBody>
          <a:bodyPr/>
          <a:lstStyle/>
          <a:p>
            <a:fld id="{A8A64D2E-177E-4DC9-B325-14D348D5263C}" type="slidenum">
              <a:rPr lang="es-ES" smtClean="0"/>
              <a:pPr/>
              <a:t>27</a:t>
            </a:fld>
            <a:endParaRPr lang="es-ES"/>
          </a:p>
        </p:txBody>
      </p:sp>
      <p:pic>
        <p:nvPicPr>
          <p:cNvPr id="7" name="Imagen 6"/>
          <p:cNvPicPr>
            <a:picLocks noChangeAspect="1"/>
          </p:cNvPicPr>
          <p:nvPr/>
        </p:nvPicPr>
        <p:blipFill rotWithShape="1">
          <a:blip r:embed="rId3"/>
          <a:srcRect l="32812" t="20074" r="26501" b="58926"/>
          <a:stretch/>
        </p:blipFill>
        <p:spPr>
          <a:xfrm>
            <a:off x="3412996" y="4155926"/>
            <a:ext cx="2232248" cy="648072"/>
          </a:xfrm>
          <a:prstGeom prst="rect">
            <a:avLst/>
          </a:prstGeom>
        </p:spPr>
      </p:pic>
    </p:spTree>
    <p:extLst>
      <p:ext uri="{BB962C8B-B14F-4D97-AF65-F5344CB8AC3E}">
        <p14:creationId xmlns:p14="http://schemas.microsoft.com/office/powerpoint/2010/main" val="42191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6084168" y="260604"/>
            <a:ext cx="3024336" cy="2239138"/>
          </a:xfrm>
          <a:prstGeom prst="rect">
            <a:avLst/>
          </a:prstGeom>
          <a:blipFill dpi="0" rotWithShape="1">
            <a:blip r:embed="rId2">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normAutofit fontScale="92500" lnSpcReduction="20000"/>
          </a:bodyPr>
          <a:lstStyle/>
          <a:p>
            <a:r>
              <a:rPr lang="es-MX" dirty="0" smtClean="0"/>
              <a:t>Suponga que un vuelo entre Aguascalientes y la Ciudad de México puede durar cualquier tiempo ente 45 y 65 minutos, con igual probabilidad</a:t>
            </a:r>
          </a:p>
          <a:p>
            <a:r>
              <a:rPr lang="es-MX" dirty="0" smtClean="0"/>
              <a:t>Sea </a:t>
            </a:r>
            <a:r>
              <a:rPr lang="es-MX" i="1" dirty="0" smtClean="0">
                <a:latin typeface="Times New Roman" panose="02020603050405020304" pitchFamily="18" charset="0"/>
                <a:cs typeface="Times New Roman" panose="02020603050405020304" pitchFamily="18" charset="0"/>
              </a:rPr>
              <a:t>X</a:t>
            </a:r>
            <a:r>
              <a:rPr lang="es-MX" dirty="0" smtClean="0"/>
              <a:t> = Tiempo que tarda el vuelo. Entonces:</a:t>
            </a:r>
          </a:p>
          <a:p>
            <a:pPr marL="457200" indent="-457200">
              <a:buFont typeface="+mj-lt"/>
              <a:buAutoNum type="alphaLcParenR"/>
            </a:pPr>
            <a:r>
              <a:rPr lang="es-MX" dirty="0" smtClean="0"/>
              <a:t>Exprese la función de densidad de probabilidad de </a:t>
            </a:r>
            <a:r>
              <a:rPr lang="es-MX" i="1" dirty="0">
                <a:latin typeface="Times New Roman" panose="02020603050405020304" pitchFamily="18" charset="0"/>
                <a:cs typeface="Times New Roman" panose="02020603050405020304" pitchFamily="18" charset="0"/>
              </a:rPr>
              <a:t>X</a:t>
            </a:r>
          </a:p>
          <a:p>
            <a:pPr marL="457200" indent="-457200">
              <a:buFont typeface="+mj-lt"/>
              <a:buAutoNum type="alphaLcParenR"/>
            </a:pPr>
            <a:r>
              <a:rPr lang="es-MX" dirty="0" smtClean="0"/>
              <a:t>Obtenga la función de distribución de </a:t>
            </a:r>
            <a:r>
              <a:rPr lang="es-MX" i="1" dirty="0">
                <a:latin typeface="Times New Roman" panose="02020603050405020304" pitchFamily="18" charset="0"/>
                <a:cs typeface="Times New Roman" panose="02020603050405020304" pitchFamily="18" charset="0"/>
              </a:rPr>
              <a:t>X</a:t>
            </a:r>
          </a:p>
          <a:p>
            <a:pPr marL="457200" indent="-457200">
              <a:buFont typeface="+mj-lt"/>
              <a:buAutoNum type="alphaLcParenR"/>
            </a:pPr>
            <a:r>
              <a:rPr lang="es-MX" dirty="0" smtClean="0"/>
              <a:t>Calcule el tiempo esperado de duración del vuelo </a:t>
            </a:r>
            <a:r>
              <a:rPr lang="es-MX" dirty="0" smtClean="0">
                <a:solidFill>
                  <a:srgbClr val="FF0000"/>
                </a:solidFill>
              </a:rPr>
              <a:t>R = 55</a:t>
            </a:r>
          </a:p>
          <a:p>
            <a:pPr marL="457200" indent="-457200">
              <a:buFont typeface="+mj-lt"/>
              <a:buAutoNum type="alphaLcParenR"/>
            </a:pPr>
            <a:r>
              <a:rPr lang="es-MX" dirty="0" smtClean="0"/>
              <a:t>Calcule la probabilidad de que el vuelo tome 50 minutos o menos </a:t>
            </a:r>
            <a:r>
              <a:rPr lang="es-MX" dirty="0" smtClean="0">
                <a:solidFill>
                  <a:srgbClr val="FF0000"/>
                </a:solidFill>
              </a:rPr>
              <a:t>R = 0.25</a:t>
            </a:r>
          </a:p>
          <a:p>
            <a:pPr marL="457200" indent="-457200">
              <a:buFont typeface="+mj-lt"/>
              <a:buAutoNum type="alphaLcParenR"/>
            </a:pPr>
            <a:r>
              <a:rPr lang="es-MX" dirty="0" smtClean="0"/>
              <a:t>Calcule la probabilidad de que el vuelo tome más de 50 minutos </a:t>
            </a:r>
            <a:r>
              <a:rPr lang="es-MX" dirty="0">
                <a:solidFill>
                  <a:srgbClr val="FF0000"/>
                </a:solidFill>
              </a:rPr>
              <a:t>R = </a:t>
            </a:r>
            <a:r>
              <a:rPr lang="es-MX" dirty="0" smtClean="0">
                <a:solidFill>
                  <a:srgbClr val="FF0000"/>
                </a:solidFill>
              </a:rPr>
              <a:t>0.75</a:t>
            </a:r>
            <a:endParaRPr lang="es-MX"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28</a:t>
            </a:fld>
            <a:endParaRPr lang="es-ES"/>
          </a:p>
        </p:txBody>
      </p:sp>
    </p:spTree>
    <p:extLst>
      <p:ext uri="{BB962C8B-B14F-4D97-AF65-F5344CB8AC3E}">
        <p14:creationId xmlns:p14="http://schemas.microsoft.com/office/powerpoint/2010/main" val="10502460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t="-16000" b="-16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dirty="0" smtClean="0"/>
                  <a:t>Suponga que un vuelo entre Aguascalientes y la Ciudad de México puede durar cualquier tiempo ente 45 y 65 minutos, con igual probabilidad</a:t>
                </a:r>
              </a:p>
              <a:p>
                <a:r>
                  <a:rPr lang="es-MX" dirty="0" smtClean="0"/>
                  <a:t>Sea </a:t>
                </a:r>
                <a:r>
                  <a:rPr lang="es-MX" i="1" dirty="0" smtClean="0">
                    <a:latin typeface="Times New Roman" panose="02020603050405020304" pitchFamily="18" charset="0"/>
                    <a:cs typeface="Times New Roman" panose="02020603050405020304" pitchFamily="18" charset="0"/>
                  </a:rPr>
                  <a:t>X</a:t>
                </a:r>
                <a:r>
                  <a:rPr lang="es-MX" dirty="0" smtClean="0"/>
                  <a:t> = Tiempo que tarda el vuelo. Entonces:</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𝑏</m:t>
                          </m:r>
                          <m:r>
                            <a:rPr lang="es-MX" b="0" i="1" smtClean="0">
                              <a:latin typeface="Cambria Math" panose="02040503050406030204" pitchFamily="18" charset="0"/>
                            </a:rPr>
                            <m:t>−</m:t>
                          </m:r>
                          <m:r>
                            <a:rPr lang="es-MX" b="0" i="1" smtClean="0">
                              <a:latin typeface="Cambria Math" panose="02040503050406030204" pitchFamily="18" charset="0"/>
                            </a:rPr>
                            <m:t>𝑎</m:t>
                          </m:r>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65−45</m:t>
                          </m:r>
                        </m:den>
                      </m:f>
                    </m:oMath>
                  </m:oMathPara>
                </a14:m>
                <a:endParaRPr lang="es-MX" b="0" dirty="0" smtClean="0"/>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𝑓</m:t>
                      </m:r>
                      <m:d>
                        <m:dPr>
                          <m:ctrlPr>
                            <a:rPr lang="es-MX" i="1">
                              <a:latin typeface="Cambria Math" panose="02040503050406030204" pitchFamily="18" charset="0"/>
                            </a:rPr>
                          </m:ctrlPr>
                        </m:dPr>
                        <m:e>
                          <m:r>
                            <a:rPr lang="es-MX" i="1">
                              <a:latin typeface="Cambria Math" panose="02040503050406030204" pitchFamily="18" charset="0"/>
                            </a:rPr>
                            <m:t>𝑥</m:t>
                          </m:r>
                        </m:e>
                      </m:d>
                      <m:r>
                        <a:rPr lang="es-MX" i="1">
                          <a:latin typeface="Cambria Math" panose="02040503050406030204" pitchFamily="18" charset="0"/>
                        </a:rPr>
                        <m:t>=</m:t>
                      </m:r>
                      <m:f>
                        <m:fPr>
                          <m:ctrlPr>
                            <a:rPr lang="es-MX" i="1">
                              <a:latin typeface="Cambria Math" panose="02040503050406030204" pitchFamily="18" charset="0"/>
                            </a:rPr>
                          </m:ctrlPr>
                        </m:fPr>
                        <m:num>
                          <m:r>
                            <a:rPr lang="es-MX" i="1">
                              <a:latin typeface="Cambria Math" panose="02040503050406030204" pitchFamily="18" charset="0"/>
                            </a:rPr>
                            <m:t>1</m:t>
                          </m:r>
                        </m:num>
                        <m:den>
                          <m:r>
                            <a:rPr lang="es-MX" b="0" i="1" smtClean="0">
                              <a:latin typeface="Cambria Math" panose="02040503050406030204" pitchFamily="18" charset="0"/>
                            </a:rPr>
                            <m:t>20</m:t>
                          </m:r>
                        </m:den>
                      </m:f>
                      <m:r>
                        <a:rPr lang="es-MX" b="0" i="1" smtClean="0">
                          <a:latin typeface="Cambria Math" panose="02040503050406030204" pitchFamily="18" charset="0"/>
                        </a:rPr>
                        <m:t>;   45 </m:t>
                      </m:r>
                      <m:r>
                        <a:rPr lang="es-MX" b="0" i="1" smtClean="0">
                          <a:latin typeface="Cambria Math" panose="02040503050406030204" pitchFamily="18" charset="0"/>
                          <a:sym typeface="Symbol" panose="05050102010706020507" pitchFamily="18" charset="2"/>
                        </a:rPr>
                        <m:t> </m:t>
                      </m:r>
                      <m:r>
                        <a:rPr lang="es-MX" b="0" i="1" smtClean="0">
                          <a:latin typeface="Cambria Math" panose="02040503050406030204" pitchFamily="18" charset="0"/>
                          <a:sym typeface="Symbol" panose="05050102010706020507" pitchFamily="18" charset="2"/>
                        </a:rPr>
                        <m:t>𝑥</m:t>
                      </m:r>
                      <m:r>
                        <a:rPr lang="es-MX" b="0" i="1" smtClean="0">
                          <a:latin typeface="Cambria Math" panose="02040503050406030204" pitchFamily="18" charset="0"/>
                          <a:sym typeface="Symbol" panose="05050102010706020507" pitchFamily="18" charset="2"/>
                        </a:rPr>
                        <m:t>  65</m:t>
                      </m:r>
                    </m:oMath>
                  </m:oMathPara>
                </a14:m>
                <a:endParaRPr lang="es-MX" b="0" dirty="0" smtClean="0"/>
              </a:p>
              <a:p>
                <a:pPr marL="0" indent="0">
                  <a:buNone/>
                </a:pPr>
                <a:endParaRPr lang="es-MX" dirty="0" smtClean="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3"/>
                <a:stretch>
                  <a:fillRect l="-667" t="-1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29</a:t>
            </a:fld>
            <a:endParaRPr lang="es-ES"/>
          </a:p>
        </p:txBody>
      </p:sp>
      <p:pic>
        <p:nvPicPr>
          <p:cNvPr id="8" name="Imagen 7"/>
          <p:cNvPicPr>
            <a:picLocks noChangeAspect="1"/>
          </p:cNvPicPr>
          <p:nvPr/>
        </p:nvPicPr>
        <p:blipFill rotWithShape="1">
          <a:blip r:embed="rId4"/>
          <a:srcRect l="12994" t="32200" r="46450" b="45401"/>
          <a:stretch/>
        </p:blipFill>
        <p:spPr>
          <a:xfrm>
            <a:off x="5651485" y="3977866"/>
            <a:ext cx="3492515" cy="1085053"/>
          </a:xfrm>
          <a:prstGeom prst="rect">
            <a:avLst/>
          </a:prstGeom>
        </p:spPr>
      </p:pic>
    </p:spTree>
    <p:extLst>
      <p:ext uri="{BB962C8B-B14F-4D97-AF65-F5344CB8AC3E}">
        <p14:creationId xmlns:p14="http://schemas.microsoft.com/office/powerpoint/2010/main" val="1332564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https://anushabascaran.files.wordpress.com/2013/10/formu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777638">
            <a:off x="7099108" y="4024269"/>
            <a:ext cx="2579254" cy="129677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enouefrance.com/wp-content/uploads/2015/03/opportunite-enou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762" y="2859782"/>
            <a:ext cx="1257300" cy="8651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1.bp.blogspot.com/-D-oF82p2grI/UcfXmT7rgeI/AAAAAAAAHJg/ApmCcnZaMwE/s1600/IMG_6097_fruitloa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6418" y="1707654"/>
            <a:ext cx="90297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tuvie.com/wp-content/uploads/smart-measure-cup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2320" y="843558"/>
            <a:ext cx="1687068" cy="79827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www.wooduchoose.co.uk/uploads/measur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612" y="357504"/>
            <a:ext cx="1314450" cy="442913"/>
          </a:xfrm>
          <a:prstGeom prst="rect">
            <a:avLst/>
          </a:prstGeom>
          <a:noFill/>
        </p:spPr>
      </p:pic>
      <p:sp>
        <p:nvSpPr>
          <p:cNvPr id="72706" name="Rectangle 2"/>
          <p:cNvSpPr>
            <a:spLocks noGrp="1" noChangeArrowheads="1"/>
          </p:cNvSpPr>
          <p:nvPr>
            <p:ph type="title"/>
          </p:nvPr>
        </p:nvSpPr>
        <p:spPr/>
        <p:txBody>
          <a:bodyPr>
            <a:normAutofit/>
          </a:bodyPr>
          <a:lstStyle/>
          <a:p>
            <a:r>
              <a:rPr lang="es-ES" dirty="0"/>
              <a:t>Variables Aleatorias Continuas</a:t>
            </a:r>
          </a:p>
        </p:txBody>
      </p:sp>
      <p:sp>
        <p:nvSpPr>
          <p:cNvPr id="72707" name="Rectangle 3"/>
          <p:cNvSpPr>
            <a:spLocks noGrp="1" noChangeArrowheads="1"/>
          </p:cNvSpPr>
          <p:nvPr>
            <p:ph idx="1"/>
          </p:nvPr>
        </p:nvSpPr>
        <p:spPr>
          <a:noFill/>
        </p:spPr>
        <p:txBody>
          <a:bodyPr>
            <a:normAutofit fontScale="85000" lnSpcReduction="10000"/>
          </a:bodyPr>
          <a:lstStyle/>
          <a:p>
            <a:pPr marL="182880" lvl="1"/>
            <a:r>
              <a:rPr lang="es-ES" sz="3200" dirty="0" smtClean="0"/>
              <a:t>Recordemos que una variable aleatoria continua p</a:t>
            </a:r>
            <a:r>
              <a:rPr lang="es-ES" sz="3000" dirty="0" smtClean="0"/>
              <a:t>roviene de la medición de una magnitud física, química o económica</a:t>
            </a:r>
          </a:p>
          <a:p>
            <a:r>
              <a:rPr lang="es-ES" sz="3200" dirty="0" smtClean="0"/>
              <a:t>Recordemos también que, de manera intuitiva, hemos definido una variable aleatoria continua como aquella que p</a:t>
            </a:r>
            <a:r>
              <a:rPr lang="es-ES" sz="3000" dirty="0" smtClean="0"/>
              <a:t>uede tomar cualquier valor en un </a:t>
            </a:r>
            <a:r>
              <a:rPr lang="es-ES" sz="3000" dirty="0" err="1" smtClean="0"/>
              <a:t>intevalo</a:t>
            </a:r>
            <a:r>
              <a:rPr lang="es-ES" sz="3000" dirty="0" smtClean="0"/>
              <a:t> [</a:t>
            </a:r>
            <a:r>
              <a:rPr lang="es-ES" sz="3000" dirty="0" err="1" smtClean="0"/>
              <a:t>a,b</a:t>
            </a:r>
            <a:r>
              <a:rPr lang="es-ES" sz="3000" dirty="0" smtClean="0"/>
              <a:t>]</a:t>
            </a:r>
          </a:p>
          <a:p>
            <a:r>
              <a:rPr lang="es-ES" sz="3200" dirty="0" smtClean="0"/>
              <a:t>Desde el punto de vista matemático, sin embargo, requerimos de una definición más formal</a:t>
            </a:r>
          </a:p>
        </p:txBody>
      </p:sp>
      <p:sp>
        <p:nvSpPr>
          <p:cNvPr id="5" name="3 Marcador de fecha"/>
          <p:cNvSpPr>
            <a:spLocks noGrp="1"/>
          </p:cNvSpPr>
          <p:nvPr>
            <p:ph type="dt" sz="half" idx="10"/>
          </p:nvPr>
        </p:nvSpPr>
        <p:spPr/>
        <p:txBody>
          <a:bodyPr/>
          <a:lstStyle/>
          <a:p>
            <a:fld id="{FA8C108D-EF72-4E29-AEFC-61D378D0A6A5}" type="datetime1">
              <a:rPr lang="es-MX" smtClean="0"/>
              <a:t>17/05/2021</a:t>
            </a:fld>
            <a:endParaRPr lang="es-ES"/>
          </a:p>
        </p:txBody>
      </p:sp>
      <p:sp>
        <p:nvSpPr>
          <p:cNvPr id="6"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5 Marcador de número de diapositiva"/>
          <p:cNvSpPr>
            <a:spLocks noGrp="1"/>
          </p:cNvSpPr>
          <p:nvPr>
            <p:ph type="sldNum" sz="quarter" idx="12"/>
          </p:nvPr>
        </p:nvSpPr>
        <p:spPr/>
        <p:txBody>
          <a:bodyPr/>
          <a:lstStyle/>
          <a:p>
            <a:fld id="{F374DCDB-5504-4D27-944B-78F4A94C41D8}" type="slidenum">
              <a:rPr lang="es-ES"/>
              <a:pPr/>
              <a:t>3</a:t>
            </a:fld>
            <a:endParaRPr lang="es-ES"/>
          </a:p>
        </p:txBody>
      </p:sp>
    </p:spTree>
    <p:extLst>
      <p:ext uri="{BB962C8B-B14F-4D97-AF65-F5344CB8AC3E}">
        <p14:creationId xmlns:p14="http://schemas.microsoft.com/office/powerpoint/2010/main" val="6124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fade">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1000"/>
                                        <p:tgtEl>
                                          <p:spTgt spid="8194"/>
                                        </p:tgtEl>
                                      </p:cBhvr>
                                    </p:animEffect>
                                    <p:anim calcmode="lin" valueType="num">
                                      <p:cBhvr>
                                        <p:cTn id="13" dur="1000" fill="hold"/>
                                        <p:tgtEl>
                                          <p:spTgt spid="8194"/>
                                        </p:tgtEl>
                                        <p:attrNameLst>
                                          <p:attrName>ppt_x</p:attrName>
                                        </p:attrNameLst>
                                      </p:cBhvr>
                                      <p:tavLst>
                                        <p:tav tm="0">
                                          <p:val>
                                            <p:strVal val="#ppt_x"/>
                                          </p:val>
                                        </p:tav>
                                        <p:tav tm="100000">
                                          <p:val>
                                            <p:strVal val="#ppt_x"/>
                                          </p:val>
                                        </p:tav>
                                      </p:tavLst>
                                    </p:anim>
                                    <p:anim calcmode="lin" valueType="num">
                                      <p:cBhvr>
                                        <p:cTn id="14" dur="1000" fill="hold"/>
                                        <p:tgtEl>
                                          <p:spTgt spid="819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animEffect transition="in" filter="fade">
                                      <p:cBhvr>
                                        <p:cTn id="17" dur="1000"/>
                                        <p:tgtEl>
                                          <p:spTgt spid="8196"/>
                                        </p:tgtEl>
                                      </p:cBhvr>
                                    </p:animEffect>
                                    <p:anim calcmode="lin" valueType="num">
                                      <p:cBhvr>
                                        <p:cTn id="18" dur="1000" fill="hold"/>
                                        <p:tgtEl>
                                          <p:spTgt spid="8196"/>
                                        </p:tgtEl>
                                        <p:attrNameLst>
                                          <p:attrName>ppt_x</p:attrName>
                                        </p:attrNameLst>
                                      </p:cBhvr>
                                      <p:tavLst>
                                        <p:tav tm="0">
                                          <p:val>
                                            <p:strVal val="#ppt_x"/>
                                          </p:val>
                                        </p:tav>
                                        <p:tav tm="100000">
                                          <p:val>
                                            <p:strVal val="#ppt_x"/>
                                          </p:val>
                                        </p:tav>
                                      </p:tavLst>
                                    </p:anim>
                                    <p:anim calcmode="lin" valueType="num">
                                      <p:cBhvr>
                                        <p:cTn id="19" dur="1000" fill="hold"/>
                                        <p:tgtEl>
                                          <p:spTgt spid="819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fade">
                                      <p:cBhvr>
                                        <p:cTn id="22" dur="1000"/>
                                        <p:tgtEl>
                                          <p:spTgt spid="8198"/>
                                        </p:tgtEl>
                                      </p:cBhvr>
                                    </p:animEffect>
                                    <p:anim calcmode="lin" valueType="num">
                                      <p:cBhvr>
                                        <p:cTn id="23" dur="1000" fill="hold"/>
                                        <p:tgtEl>
                                          <p:spTgt spid="8198"/>
                                        </p:tgtEl>
                                        <p:attrNameLst>
                                          <p:attrName>ppt_x</p:attrName>
                                        </p:attrNameLst>
                                      </p:cBhvr>
                                      <p:tavLst>
                                        <p:tav tm="0">
                                          <p:val>
                                            <p:strVal val="#ppt_x"/>
                                          </p:val>
                                        </p:tav>
                                        <p:tav tm="100000">
                                          <p:val>
                                            <p:strVal val="#ppt_x"/>
                                          </p:val>
                                        </p:tav>
                                      </p:tavLst>
                                    </p:anim>
                                    <p:anim calcmode="lin" valueType="num">
                                      <p:cBhvr>
                                        <p:cTn id="24" dur="1000" fill="hold"/>
                                        <p:tgtEl>
                                          <p:spTgt spid="819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8200"/>
                                        </p:tgtEl>
                                        <p:attrNameLst>
                                          <p:attrName>style.visibility</p:attrName>
                                        </p:attrNameLst>
                                      </p:cBhvr>
                                      <p:to>
                                        <p:strVal val="visible"/>
                                      </p:to>
                                    </p:set>
                                    <p:animEffect transition="in" filter="fade">
                                      <p:cBhvr>
                                        <p:cTn id="27" dur="1000"/>
                                        <p:tgtEl>
                                          <p:spTgt spid="8200"/>
                                        </p:tgtEl>
                                      </p:cBhvr>
                                    </p:animEffect>
                                    <p:anim calcmode="lin" valueType="num">
                                      <p:cBhvr>
                                        <p:cTn id="28" dur="1000" fill="hold"/>
                                        <p:tgtEl>
                                          <p:spTgt spid="8200"/>
                                        </p:tgtEl>
                                        <p:attrNameLst>
                                          <p:attrName>ppt_x</p:attrName>
                                        </p:attrNameLst>
                                      </p:cBhvr>
                                      <p:tavLst>
                                        <p:tav tm="0">
                                          <p:val>
                                            <p:strVal val="#ppt_x"/>
                                          </p:val>
                                        </p:tav>
                                        <p:tav tm="100000">
                                          <p:val>
                                            <p:strVal val="#ppt_x"/>
                                          </p:val>
                                        </p:tav>
                                      </p:tavLst>
                                    </p:anim>
                                    <p:anim calcmode="lin" valueType="num">
                                      <p:cBhvr>
                                        <p:cTn id="29"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2707">
                                            <p:txEl>
                                              <p:pRg st="1" end="1"/>
                                            </p:txEl>
                                          </p:spTgt>
                                        </p:tgtEl>
                                        <p:attrNameLst>
                                          <p:attrName>style.visibility</p:attrName>
                                        </p:attrNameLst>
                                      </p:cBhvr>
                                      <p:to>
                                        <p:strVal val="visible"/>
                                      </p:to>
                                    </p:set>
                                    <p:animEffect transition="in" filter="fade">
                                      <p:cBhvr>
                                        <p:cTn id="34" dur="500"/>
                                        <p:tgtEl>
                                          <p:spTgt spid="7270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707">
                                            <p:txEl>
                                              <p:pRg st="2" end="2"/>
                                            </p:txEl>
                                          </p:spTgt>
                                        </p:tgtEl>
                                        <p:attrNameLst>
                                          <p:attrName>style.visibility</p:attrName>
                                        </p:attrNameLst>
                                      </p:cBhvr>
                                      <p:to>
                                        <p:strVal val="visible"/>
                                      </p:to>
                                    </p:set>
                                    <p:animEffect transition="in" filter="fade">
                                      <p:cBhvr>
                                        <p:cTn id="39" dur="500"/>
                                        <p:tgtEl>
                                          <p:spTgt spid="7270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202"/>
                                        </p:tgtEl>
                                        <p:attrNameLst>
                                          <p:attrName>style.visibility</p:attrName>
                                        </p:attrNameLst>
                                      </p:cBhvr>
                                      <p:to>
                                        <p:strVal val="visible"/>
                                      </p:to>
                                    </p:set>
                                    <p:animEffect transition="in" filter="fade">
                                      <p:cBhvr>
                                        <p:cTn id="44"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084168" y="260604"/>
            <a:ext cx="3024336" cy="2239138"/>
          </a:xfrm>
          <a:prstGeom prst="rect">
            <a:avLst/>
          </a:prstGeom>
          <a:blipFill dpi="0" rotWithShape="1">
            <a:blip r:embed="rId2">
              <a:alphaModFix amt="6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p:cNvSpPr>
            <a:spLocks noGrp="1"/>
          </p:cNvSpPr>
          <p:nvPr>
            <p:ph type="title"/>
          </p:nvPr>
        </p:nvSpPr>
        <p:spPr/>
        <p:txBody>
          <a:bodyPr/>
          <a:lstStyle/>
          <a:p>
            <a:r>
              <a:rPr lang="es-MX" dirty="0" smtClean="0"/>
              <a:t>Ejemplo</a:t>
            </a:r>
            <a:endParaRPr lang="es-MX"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lnSpcReduction="10000"/>
              </a:bodyPr>
              <a:lstStyle/>
              <a:p>
                <a:r>
                  <a:rPr lang="es-MX" dirty="0" smtClean="0"/>
                  <a:t>La función de distribución de esta variable es </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𝐹</m:t>
                      </m:r>
                      <m:d>
                        <m:dPr>
                          <m:ctrlPr>
                            <a:rPr lang="es-MX" i="1">
                              <a:latin typeface="Cambria Math" panose="02040503050406030204" pitchFamily="18" charset="0"/>
                            </a:rPr>
                          </m:ctrlPr>
                        </m:dPr>
                        <m:e>
                          <m:r>
                            <a:rPr lang="es-MX" i="1">
                              <a:latin typeface="Cambria Math" panose="02040503050406030204" pitchFamily="18" charset="0"/>
                            </a:rPr>
                            <m:t>𝑥</m:t>
                          </m:r>
                        </m:e>
                      </m:d>
                      <m:r>
                        <a:rPr lang="es-MX" i="1">
                          <a:latin typeface="Cambria Math" panose="02040503050406030204" pitchFamily="18" charset="0"/>
                        </a:rPr>
                        <m:t>=</m:t>
                      </m:r>
                      <m:f>
                        <m:fPr>
                          <m:ctrlPr>
                            <a:rPr lang="es-MX" i="1">
                              <a:latin typeface="Cambria Math" panose="02040503050406030204" pitchFamily="18" charset="0"/>
                            </a:rPr>
                          </m:ctrlPr>
                        </m:fPr>
                        <m:num>
                          <m:r>
                            <a:rPr lang="es-MX" b="0" i="1" smtClean="0">
                              <a:latin typeface="Cambria Math" panose="02040503050406030204" pitchFamily="18" charset="0"/>
                            </a:rPr>
                            <m:t>𝑥</m:t>
                          </m:r>
                          <m:r>
                            <a:rPr lang="es-MX" b="0" i="1" smtClean="0">
                              <a:latin typeface="Cambria Math" panose="02040503050406030204" pitchFamily="18" charset="0"/>
                            </a:rPr>
                            <m:t>−45</m:t>
                          </m:r>
                        </m:num>
                        <m:den>
                          <m:r>
                            <a:rPr lang="es-MX" i="1">
                              <a:latin typeface="Cambria Math" panose="02040503050406030204" pitchFamily="18" charset="0"/>
                            </a:rPr>
                            <m:t>20</m:t>
                          </m:r>
                        </m:den>
                      </m:f>
                      <m:r>
                        <a:rPr lang="es-MX" i="1">
                          <a:latin typeface="Cambria Math" panose="02040503050406030204" pitchFamily="18" charset="0"/>
                        </a:rPr>
                        <m:t>;   45 </m:t>
                      </m:r>
                      <m:r>
                        <a:rPr lang="es-MX" i="1">
                          <a:latin typeface="Cambria Math" panose="02040503050406030204" pitchFamily="18" charset="0"/>
                          <a:sym typeface="Symbol" panose="05050102010706020507" pitchFamily="18" charset="2"/>
                        </a:rPr>
                        <m:t> </m:t>
                      </m:r>
                      <m:r>
                        <a:rPr lang="es-MX" i="1">
                          <a:latin typeface="Cambria Math" panose="02040503050406030204" pitchFamily="18" charset="0"/>
                          <a:sym typeface="Symbol" panose="05050102010706020507" pitchFamily="18" charset="2"/>
                        </a:rPr>
                        <m:t>𝑥</m:t>
                      </m:r>
                      <m:r>
                        <a:rPr lang="es-MX" i="1">
                          <a:latin typeface="Cambria Math" panose="02040503050406030204" pitchFamily="18" charset="0"/>
                          <a:sym typeface="Symbol" panose="05050102010706020507" pitchFamily="18" charset="2"/>
                        </a:rPr>
                        <m:t>  65</m:t>
                      </m:r>
                    </m:oMath>
                  </m:oMathPara>
                </a14:m>
                <a:endParaRPr lang="es-MX" dirty="0" smtClean="0"/>
              </a:p>
              <a:p>
                <a:r>
                  <a:rPr lang="es-MX" dirty="0" smtClean="0"/>
                  <a:t>La probabilidad de que el vuelo tome 50 minutos o menos es</a:t>
                </a:r>
                <a:endParaRPr lang="es-MX" dirty="0"/>
              </a:p>
              <a:p>
                <a:pPr marL="0" indent="0">
                  <a:buNone/>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𝐹</m:t>
                      </m:r>
                      <m:d>
                        <m:dPr>
                          <m:ctrlPr>
                            <a:rPr lang="es-MX" i="1">
                              <a:latin typeface="Cambria Math" panose="02040503050406030204" pitchFamily="18" charset="0"/>
                            </a:rPr>
                          </m:ctrlPr>
                        </m:dPr>
                        <m:e>
                          <m:r>
                            <a:rPr lang="es-MX" b="0" i="1" smtClean="0">
                              <a:latin typeface="Cambria Math" panose="02040503050406030204" pitchFamily="18" charset="0"/>
                            </a:rPr>
                            <m:t>50</m:t>
                          </m:r>
                        </m:e>
                      </m:d>
                      <m:r>
                        <a:rPr lang="es-MX" i="1">
                          <a:latin typeface="Cambria Math" panose="02040503050406030204" pitchFamily="18" charset="0"/>
                        </a:rPr>
                        <m:t>=</m:t>
                      </m:r>
                      <m:f>
                        <m:fPr>
                          <m:ctrlPr>
                            <a:rPr lang="es-MX" i="1">
                              <a:latin typeface="Cambria Math" panose="02040503050406030204" pitchFamily="18" charset="0"/>
                            </a:rPr>
                          </m:ctrlPr>
                        </m:fPr>
                        <m:num>
                          <m:r>
                            <a:rPr lang="es-MX" b="0" i="1" smtClean="0">
                              <a:latin typeface="Cambria Math" panose="02040503050406030204" pitchFamily="18" charset="0"/>
                            </a:rPr>
                            <m:t>50</m:t>
                          </m:r>
                          <m:r>
                            <a:rPr lang="es-MX" i="1">
                              <a:latin typeface="Cambria Math" panose="02040503050406030204" pitchFamily="18" charset="0"/>
                            </a:rPr>
                            <m:t>−45</m:t>
                          </m:r>
                        </m:num>
                        <m:den>
                          <m:r>
                            <a:rPr lang="es-MX" i="1">
                              <a:latin typeface="Cambria Math" panose="02040503050406030204" pitchFamily="18" charset="0"/>
                            </a:rPr>
                            <m:t>20</m:t>
                          </m:r>
                        </m:den>
                      </m:f>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5</m:t>
                          </m:r>
                        </m:num>
                        <m:den>
                          <m:r>
                            <a:rPr lang="es-MX" b="0" i="1" smtClean="0">
                              <a:latin typeface="Cambria Math" panose="02040503050406030204" pitchFamily="18" charset="0"/>
                            </a:rPr>
                            <m:t>20</m:t>
                          </m:r>
                        </m:den>
                      </m:f>
                      <m:r>
                        <a:rPr lang="es-MX" b="0" i="1" smtClean="0">
                          <a:latin typeface="Cambria Math" panose="02040503050406030204" pitchFamily="18" charset="0"/>
                        </a:rPr>
                        <m:t>=0.25</m:t>
                      </m:r>
                    </m:oMath>
                  </m:oMathPara>
                </a14:m>
                <a:endParaRPr lang="es-MX" dirty="0" smtClean="0"/>
              </a:p>
              <a:p>
                <a:r>
                  <a:rPr lang="es-MX" dirty="0" smtClean="0"/>
                  <a:t>La probabilidad de que el vuelo tome más de 50 minutos es </a:t>
                </a: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r>
                            <a:rPr lang="es-MX" b="0" i="1" smtClean="0">
                              <a:latin typeface="Cambria Math" panose="02040503050406030204" pitchFamily="18" charset="0"/>
                            </a:rPr>
                            <m:t>&gt;50</m:t>
                          </m:r>
                        </m:e>
                      </m:d>
                      <m:r>
                        <a:rPr lang="es-MX" b="0" i="1" smtClean="0">
                          <a:latin typeface="Cambria Math" panose="02040503050406030204" pitchFamily="18" charset="0"/>
                        </a:rPr>
                        <m:t>=1−</m:t>
                      </m:r>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r>
                            <a:rPr lang="es-MX" b="0" i="1" smtClean="0">
                              <a:latin typeface="Cambria Math" panose="02040503050406030204" pitchFamily="18" charset="0"/>
                              <a:sym typeface="Symbol" panose="05050102010706020507" pitchFamily="18" charset="2"/>
                            </a:rPr>
                            <m:t>50</m:t>
                          </m:r>
                        </m:e>
                      </m:d>
                      <m:r>
                        <a:rPr lang="es-MX" b="0" i="1" smtClean="0">
                          <a:latin typeface="Cambria Math" panose="02040503050406030204" pitchFamily="18" charset="0"/>
                          <a:sym typeface="Symbol" panose="05050102010706020507" pitchFamily="18" charset="2"/>
                        </a:rPr>
                        <m:t>=1−</m:t>
                      </m:r>
                      <m:r>
                        <a:rPr lang="es-MX" i="1">
                          <a:latin typeface="Cambria Math" panose="02040503050406030204" pitchFamily="18" charset="0"/>
                        </a:rPr>
                        <m:t>𝐹</m:t>
                      </m:r>
                      <m:d>
                        <m:dPr>
                          <m:ctrlPr>
                            <a:rPr lang="es-MX" i="1">
                              <a:latin typeface="Cambria Math" panose="02040503050406030204" pitchFamily="18" charset="0"/>
                            </a:rPr>
                          </m:ctrlPr>
                        </m:dPr>
                        <m:e>
                          <m:r>
                            <a:rPr lang="es-MX" b="0" i="1" smtClean="0">
                              <a:latin typeface="Cambria Math" panose="02040503050406030204" pitchFamily="18" charset="0"/>
                            </a:rPr>
                            <m:t>50</m:t>
                          </m:r>
                        </m:e>
                      </m:d>
                      <m:r>
                        <a:rPr lang="es-MX" i="1">
                          <a:latin typeface="Cambria Math" panose="02040503050406030204" pitchFamily="18" charset="0"/>
                        </a:rPr>
                        <m:t>=</m:t>
                      </m:r>
                      <m:r>
                        <a:rPr lang="es-MX" b="0" i="1" smtClean="0">
                          <a:latin typeface="Cambria Math" panose="02040503050406030204" pitchFamily="18" charset="0"/>
                        </a:rPr>
                        <m:t>1−0.25=0.75</m:t>
                      </m:r>
                    </m:oMath>
                  </m:oMathPara>
                </a14:m>
                <a:endParaRPr lang="es-MX"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3"/>
                <a:stretch>
                  <a:fillRect l="-667" t="-2167" r="-1778"/>
                </a:stretch>
              </a:blipFill>
            </p:spPr>
            <p:txBody>
              <a:bodyPr/>
              <a:lstStyle/>
              <a:p>
                <a:r>
                  <a:rPr lang="es-MX">
                    <a:noFill/>
                  </a:rPr>
                  <a:t> </a:t>
                </a:r>
              </a:p>
            </p:txBody>
          </p:sp>
        </mc:Fallback>
      </mc:AlternateContent>
      <p:sp>
        <p:nvSpPr>
          <p:cNvPr id="4" name="Marcador de fecha 3"/>
          <p:cNvSpPr>
            <a:spLocks noGrp="1"/>
          </p:cNvSpPr>
          <p:nvPr>
            <p:ph type="dt" sz="half" idx="10"/>
          </p:nvPr>
        </p:nvSpPr>
        <p:spPr/>
        <p:txBody>
          <a:bodyPr/>
          <a:lstStyle/>
          <a:p>
            <a:fld id="{85A3B568-AB3D-4D49-8989-E7BD02AD0834}" type="datetime1">
              <a:rPr lang="es-MX" smtClean="0"/>
              <a:t>17/05/2021</a:t>
            </a:fld>
            <a:endParaRPr lang="es-ES"/>
          </a:p>
        </p:txBody>
      </p:sp>
      <p:sp>
        <p:nvSpPr>
          <p:cNvPr id="5" name="Marcador de pie de página 4"/>
          <p:cNvSpPr>
            <a:spLocks noGrp="1"/>
          </p:cNvSpPr>
          <p:nvPr>
            <p:ph type="ftr" sz="quarter" idx="11"/>
          </p:nvPr>
        </p:nvSpPr>
        <p:spPr/>
        <p:txBody>
          <a:bodyPr/>
          <a:lstStyle/>
          <a:p>
            <a:r>
              <a:rPr lang="es-ES" smtClean="0"/>
              <a:t>Distribuciones Continuas de Probabilidad v2.1.1016</a:t>
            </a:r>
            <a:endParaRPr lang="es-ES"/>
          </a:p>
        </p:txBody>
      </p:sp>
      <p:sp>
        <p:nvSpPr>
          <p:cNvPr id="6" name="Marcador de número de diapositiva 5"/>
          <p:cNvSpPr>
            <a:spLocks noGrp="1"/>
          </p:cNvSpPr>
          <p:nvPr>
            <p:ph type="sldNum" sz="quarter" idx="12"/>
          </p:nvPr>
        </p:nvSpPr>
        <p:spPr/>
        <p:txBody>
          <a:bodyPr/>
          <a:lstStyle/>
          <a:p>
            <a:fld id="{A8A64D2E-177E-4DC9-B325-14D348D5263C}" type="slidenum">
              <a:rPr lang="es-ES" smtClean="0"/>
              <a:pPr/>
              <a:t>30</a:t>
            </a:fld>
            <a:endParaRPr lang="es-ES"/>
          </a:p>
        </p:txBody>
      </p:sp>
      <p:pic>
        <p:nvPicPr>
          <p:cNvPr id="8" name="Imagen 7"/>
          <p:cNvPicPr>
            <a:picLocks noChangeAspect="1"/>
          </p:cNvPicPr>
          <p:nvPr/>
        </p:nvPicPr>
        <p:blipFill rotWithShape="1">
          <a:blip r:embed="rId4"/>
          <a:srcRect l="28875" t="12667" r="30439" b="64000"/>
          <a:stretch/>
        </p:blipFill>
        <p:spPr>
          <a:xfrm>
            <a:off x="6732240" y="2931790"/>
            <a:ext cx="2232248" cy="720080"/>
          </a:xfrm>
          <a:prstGeom prst="rect">
            <a:avLst/>
          </a:prstGeom>
        </p:spPr>
      </p:pic>
      <p:pic>
        <p:nvPicPr>
          <p:cNvPr id="9" name="Imagen 8"/>
          <p:cNvPicPr>
            <a:picLocks noChangeAspect="1"/>
          </p:cNvPicPr>
          <p:nvPr/>
        </p:nvPicPr>
        <p:blipFill rotWithShape="1">
          <a:blip r:embed="rId5"/>
          <a:srcRect l="32534" t="25296" r="26779" b="49037"/>
          <a:stretch/>
        </p:blipFill>
        <p:spPr>
          <a:xfrm>
            <a:off x="107504" y="2939387"/>
            <a:ext cx="2232248" cy="792088"/>
          </a:xfrm>
          <a:prstGeom prst="rect">
            <a:avLst/>
          </a:prstGeom>
        </p:spPr>
      </p:pic>
    </p:spTree>
    <p:extLst>
      <p:ext uri="{BB962C8B-B14F-4D97-AF65-F5344CB8AC3E}">
        <p14:creationId xmlns:p14="http://schemas.microsoft.com/office/powerpoint/2010/main" val="2394066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4.bp.blogspot.com/-FrETxm87vs8/VtLX7tI7nII/AAAAAAAAEwg/gors3PwKs84/s640/IMG_33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575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a:solidFill>
            <a:schemeClr val="bg1">
              <a:alpha val="70000"/>
            </a:schemeClr>
          </a:solidFill>
        </p:spPr>
        <p:txBody>
          <a:bodyPr>
            <a:normAutofit/>
          </a:bodyPr>
          <a:lstStyle/>
          <a:p>
            <a:r>
              <a:rPr lang="es-MX" dirty="0" smtClean="0"/>
              <a:t>Suponga que los tiempos de atención a los pacientes de un consultorio siguen una distribución uniforme con valor mínimo 10 minutos y máximo 40 minutos</a:t>
            </a:r>
          </a:p>
          <a:p>
            <a:r>
              <a:rPr lang="es-MX" dirty="0" smtClean="0"/>
              <a:t>Sea </a:t>
            </a:r>
            <a:r>
              <a:rPr lang="es-MX" sz="2200" i="1" dirty="0">
                <a:latin typeface="Times New Roman" panose="02020603050405020304" pitchFamily="18" charset="0"/>
                <a:cs typeface="Times New Roman" panose="02020603050405020304" pitchFamily="18" charset="0"/>
              </a:rPr>
              <a:t>X</a:t>
            </a:r>
            <a:r>
              <a:rPr lang="es-MX" dirty="0" smtClean="0"/>
              <a:t> el tiempo de atención al siguiente paciente</a:t>
            </a:r>
          </a:p>
          <a:p>
            <a:r>
              <a:rPr lang="es-MX" dirty="0" smtClean="0"/>
              <a:t>Obtenga:</a:t>
            </a:r>
          </a:p>
          <a:p>
            <a:pPr marL="457200" indent="-457200">
              <a:buFont typeface="+mj-lt"/>
              <a:buAutoNum type="alphaLcParenR"/>
            </a:pPr>
            <a:r>
              <a:rPr lang="es-MX" dirty="0" smtClean="0"/>
              <a:t>La función de densidad de probabilidad de </a:t>
            </a:r>
            <a:r>
              <a:rPr lang="es-MX" sz="2200" i="1" dirty="0">
                <a:latin typeface="Times New Roman" panose="02020603050405020304" pitchFamily="18" charset="0"/>
                <a:cs typeface="Times New Roman" panose="02020603050405020304" pitchFamily="18" charset="0"/>
              </a:rPr>
              <a:t>X</a:t>
            </a:r>
          </a:p>
          <a:p>
            <a:pPr marL="457200" indent="-457200">
              <a:buFont typeface="+mj-lt"/>
              <a:buAutoNum type="alphaLcParenR"/>
            </a:pPr>
            <a:r>
              <a:rPr lang="es-MX" dirty="0" smtClean="0"/>
              <a:t>La función de distribución de </a:t>
            </a:r>
            <a:r>
              <a:rPr lang="es-MX" sz="2200" i="1" dirty="0">
                <a:latin typeface="Times New Roman" panose="02020603050405020304" pitchFamily="18" charset="0"/>
                <a:cs typeface="Times New Roman" panose="02020603050405020304" pitchFamily="18" charset="0"/>
              </a:rPr>
              <a:t>X</a:t>
            </a:r>
          </a:p>
        </p:txBody>
      </p:sp>
      <p:sp>
        <p:nvSpPr>
          <p:cNvPr id="4" name="3 Marcador de fecha"/>
          <p:cNvSpPr>
            <a:spLocks noGrp="1"/>
          </p:cNvSpPr>
          <p:nvPr>
            <p:ph type="dt" sz="half" idx="10"/>
          </p:nvPr>
        </p:nvSpPr>
        <p:spPr/>
        <p:txBody>
          <a:bodyPr/>
          <a:lstStyle/>
          <a:p>
            <a:fld id="{51CC3439-F9F8-45C0-A500-B6113E7BD621}"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31</a:t>
            </a:fld>
            <a:endParaRPr lang="es-ES"/>
          </a:p>
        </p:txBody>
      </p:sp>
    </p:spTree>
    <p:extLst>
      <p:ext uri="{BB962C8B-B14F-4D97-AF65-F5344CB8AC3E}">
        <p14:creationId xmlns:p14="http://schemas.microsoft.com/office/powerpoint/2010/main" val="3865683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4.bp.blogspot.com/-FrETxm87vs8/VtLX7tI7nII/AAAAAAAAEwg/gors3PwKs84/s640/IMG_33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659" y="260604"/>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normAutofit fontScale="92500" lnSpcReduction="10000"/>
          </a:bodyPr>
          <a:lstStyle/>
          <a:p>
            <a:r>
              <a:rPr lang="es-MX" dirty="0" smtClean="0"/>
              <a:t>Considere el ejemplo anterior. Calcule la</a:t>
            </a:r>
            <a:br>
              <a:rPr lang="es-MX" dirty="0" smtClean="0"/>
            </a:br>
            <a:r>
              <a:rPr lang="es-MX" dirty="0" smtClean="0"/>
              <a:t>probabilidad </a:t>
            </a:r>
            <a:r>
              <a:rPr lang="es-MX" dirty="0"/>
              <a:t>de que el tiempo de </a:t>
            </a:r>
            <a:r>
              <a:rPr lang="es-MX" dirty="0" smtClean="0"/>
              <a:t>atención</a:t>
            </a:r>
            <a:br>
              <a:rPr lang="es-MX" dirty="0" smtClean="0"/>
            </a:br>
            <a:r>
              <a:rPr lang="es-MX" dirty="0" smtClean="0"/>
              <a:t>al </a:t>
            </a:r>
            <a:r>
              <a:rPr lang="es-MX" dirty="0"/>
              <a:t>siguiente paciente:</a:t>
            </a:r>
          </a:p>
          <a:p>
            <a:pPr marL="457200" indent="-457200">
              <a:buFont typeface="+mj-lt"/>
              <a:buAutoNum type="alphaLcParenR"/>
            </a:pPr>
            <a:r>
              <a:rPr lang="es-MX" dirty="0"/>
              <a:t>Sea de 20 minutos o menos</a:t>
            </a:r>
          </a:p>
          <a:p>
            <a:pPr marL="457200" indent="-457200">
              <a:buFont typeface="+mj-lt"/>
              <a:buAutoNum type="alphaLcParenR"/>
            </a:pPr>
            <a:r>
              <a:rPr lang="es-MX" dirty="0"/>
              <a:t>Sea de más de 20 minutos</a:t>
            </a:r>
          </a:p>
          <a:p>
            <a:pPr marL="457200" indent="-457200">
              <a:buFont typeface="+mj-lt"/>
              <a:buAutoNum type="alphaLcParenR"/>
            </a:pPr>
            <a:r>
              <a:rPr lang="es-MX" dirty="0"/>
              <a:t>Sea de 35 minutos o menos</a:t>
            </a:r>
          </a:p>
          <a:p>
            <a:pPr marL="457200" indent="-457200">
              <a:buFont typeface="+mj-lt"/>
              <a:buAutoNum type="alphaLcParenR"/>
            </a:pPr>
            <a:r>
              <a:rPr lang="es-MX" dirty="0"/>
              <a:t>Sea de más de 35 minutos</a:t>
            </a:r>
          </a:p>
          <a:p>
            <a:pPr marL="457200" indent="-457200">
              <a:buFont typeface="+mj-lt"/>
              <a:buAutoNum type="alphaLcParenR"/>
            </a:pPr>
            <a:r>
              <a:rPr lang="es-MX" dirty="0"/>
              <a:t>Calcule el tiempo promedio por consulta</a:t>
            </a:r>
          </a:p>
          <a:p>
            <a:pPr marL="457200" indent="-457200">
              <a:buFont typeface="+mj-lt"/>
              <a:buAutoNum type="alphaLcParenR"/>
            </a:pPr>
            <a:r>
              <a:rPr lang="es-MX" dirty="0"/>
              <a:t>Calcule la desviación estándar del tiempo de consulta</a:t>
            </a:r>
          </a:p>
          <a:p>
            <a:pPr marL="457200" indent="-457200">
              <a:buFont typeface="+mj-lt"/>
              <a:buAutoNum type="alphaLcParenR"/>
            </a:pPr>
            <a:r>
              <a:rPr lang="es-MX" dirty="0"/>
              <a:t>Calcule el coeficiente de variación del tiempo de </a:t>
            </a:r>
            <a:r>
              <a:rPr lang="es-MX" dirty="0" smtClean="0"/>
              <a:t>consulta</a:t>
            </a:r>
            <a:endParaRPr lang="es-MX"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32</a:t>
            </a:fld>
            <a:endParaRPr lang="es-ES"/>
          </a:p>
        </p:txBody>
      </p:sp>
    </p:spTree>
    <p:extLst>
      <p:ext uri="{BB962C8B-B14F-4D97-AF65-F5344CB8AC3E}">
        <p14:creationId xmlns:p14="http://schemas.microsoft.com/office/powerpoint/2010/main" val="4132914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ltLang="es-MX" dirty="0"/>
              <a:t>Distribución Exponencial</a:t>
            </a:r>
            <a:endParaRPr lang="es-MX" dirty="0"/>
          </a:p>
        </p:txBody>
      </p:sp>
      <p:sp>
        <p:nvSpPr>
          <p:cNvPr id="3" name="2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fld id="{7E640979-3591-4729-AB56-2B339028903F}"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33</a:t>
            </a:fld>
            <a:endParaRPr lang="es-ES"/>
          </a:p>
        </p:txBody>
      </p:sp>
    </p:spTree>
    <p:extLst>
      <p:ext uri="{BB962C8B-B14F-4D97-AF65-F5344CB8AC3E}">
        <p14:creationId xmlns:p14="http://schemas.microsoft.com/office/powerpoint/2010/main" val="887063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s-MX" altLang="es-MX" smtClean="0"/>
              <a:t>Distribución Exponencial</a:t>
            </a:r>
          </a:p>
        </p:txBody>
      </p:sp>
      <p:sp>
        <p:nvSpPr>
          <p:cNvPr id="104451" name="Rectangle 3"/>
          <p:cNvSpPr>
            <a:spLocks noGrp="1" noChangeArrowheads="1"/>
          </p:cNvSpPr>
          <p:nvPr>
            <p:ph type="body" idx="1"/>
          </p:nvPr>
        </p:nvSpPr>
        <p:spPr/>
        <p:txBody>
          <a:bodyPr>
            <a:normAutofit/>
          </a:bodyPr>
          <a:lstStyle/>
          <a:p>
            <a:pPr eaLnBrk="1" hangingPunct="1"/>
            <a:r>
              <a:rPr lang="es-MX" altLang="es-MX" sz="2800" dirty="0" smtClean="0"/>
              <a:t>Se dice que la variable aleatoria </a:t>
            </a:r>
            <a:r>
              <a:rPr lang="es-MX" altLang="es-MX" sz="2800" i="1" dirty="0" smtClean="0">
                <a:latin typeface="Times New Roman" panose="02020603050405020304" pitchFamily="18" charset="0"/>
                <a:cs typeface="Times New Roman" panose="02020603050405020304" pitchFamily="18" charset="0"/>
              </a:rPr>
              <a:t>X</a:t>
            </a:r>
            <a:r>
              <a:rPr lang="es-MX" altLang="es-MX" sz="2800" dirty="0" smtClean="0"/>
              <a:t> sigue la distribución exponencial con parámetro </a:t>
            </a:r>
            <a:r>
              <a:rPr lang="es-MX" altLang="es-MX" sz="2800" dirty="0" smtClean="0">
                <a:sym typeface="Symbol" panose="05050102010706020507" pitchFamily="18" charset="2"/>
              </a:rPr>
              <a:t></a:t>
            </a:r>
            <a:r>
              <a:rPr lang="es-MX" altLang="es-MX" sz="2800" dirty="0" smtClean="0"/>
              <a:t> si su función de densidad de probabilidad tiene la siguiente forma:</a:t>
            </a:r>
          </a:p>
          <a:p>
            <a:pPr eaLnBrk="1" hangingPunct="1"/>
            <a:endParaRPr lang="es-ES" altLang="es-MX" sz="2800" dirty="0"/>
          </a:p>
          <a:p>
            <a:pPr eaLnBrk="1" hangingPunct="1"/>
            <a:r>
              <a:rPr lang="es-ES" altLang="es-MX" sz="2800" dirty="0" smtClean="0"/>
              <a:t>Se puede ver que su función de distribución es </a:t>
            </a:r>
          </a:p>
          <a:p>
            <a:pPr eaLnBrk="1" hangingPunct="1"/>
            <a:endParaRPr lang="es-ES" altLang="es-MX" sz="2800" dirty="0"/>
          </a:p>
        </p:txBody>
      </p:sp>
      <p:sp>
        <p:nvSpPr>
          <p:cNvPr id="2" name="1 Marcador de fecha"/>
          <p:cNvSpPr>
            <a:spLocks noGrp="1"/>
          </p:cNvSpPr>
          <p:nvPr>
            <p:ph type="dt" sz="half" idx="10"/>
          </p:nvPr>
        </p:nvSpPr>
        <p:spPr/>
        <p:txBody>
          <a:bodyPr/>
          <a:lstStyle/>
          <a:p>
            <a:fld id="{42EFAFEC-E782-44F5-8C73-87F20E8CA161}"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34</a:t>
            </a:fld>
            <a:endParaRPr lang="es-ES"/>
          </a:p>
        </p:txBody>
      </p:sp>
      <p:pic>
        <p:nvPicPr>
          <p:cNvPr id="15" name="14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8316" y="3003798"/>
            <a:ext cx="4087368" cy="372389"/>
          </a:xfrm>
          <a:prstGeom prst="rect">
            <a:avLst/>
          </a:prstGeom>
        </p:spPr>
      </p:pic>
      <p:pic>
        <p:nvPicPr>
          <p:cNvPr id="11" name="10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28316" y="4045891"/>
            <a:ext cx="3245205" cy="372389"/>
          </a:xfrm>
          <a:prstGeom prst="rect">
            <a:avLst/>
          </a:prstGeom>
        </p:spPr>
      </p:pic>
    </p:spTree>
    <p:extLst>
      <p:ext uri="{BB962C8B-B14F-4D97-AF65-F5344CB8AC3E}">
        <p14:creationId xmlns:p14="http://schemas.microsoft.com/office/powerpoint/2010/main" val="2735863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Exponencial</a:t>
            </a:r>
            <a:endParaRPr lang="es-MX" dirty="0"/>
          </a:p>
        </p:txBody>
      </p:sp>
      <p:sp>
        <p:nvSpPr>
          <p:cNvPr id="3" name="Marcador de contenido 2"/>
          <p:cNvSpPr>
            <a:spLocks noGrp="1"/>
          </p:cNvSpPr>
          <p:nvPr>
            <p:ph idx="1"/>
          </p:nvPr>
        </p:nvSpPr>
        <p:spPr/>
        <p:txBody>
          <a:bodyPr>
            <a:normAutofit/>
          </a:bodyPr>
          <a:lstStyle/>
          <a:p>
            <a:r>
              <a:rPr lang="es-ES" altLang="es-MX" sz="3600" dirty="0" smtClean="0"/>
              <a:t>Si </a:t>
            </a:r>
            <a:r>
              <a:rPr lang="es-ES" altLang="es-MX" sz="3600" i="1" dirty="0" smtClean="0">
                <a:latin typeface="Times New Roman" panose="02020603050405020304" pitchFamily="18" charset="0"/>
                <a:cs typeface="Times New Roman" panose="02020603050405020304" pitchFamily="18" charset="0"/>
              </a:rPr>
              <a:t>X</a:t>
            </a:r>
            <a:r>
              <a:rPr lang="es-ES" altLang="es-MX" sz="3600" dirty="0" smtClean="0"/>
              <a:t> ~ </a:t>
            </a:r>
            <a:r>
              <a:rPr lang="es-ES" altLang="es-MX" sz="3600" dirty="0" err="1" smtClean="0"/>
              <a:t>Exp</a:t>
            </a:r>
            <a:r>
              <a:rPr lang="es-ES" altLang="es-MX" sz="3600" dirty="0" smtClean="0"/>
              <a:t>(</a:t>
            </a:r>
            <a:r>
              <a:rPr lang="es-ES" altLang="es-MX" sz="3600" dirty="0" smtClean="0">
                <a:sym typeface="Symbol" panose="05050102010706020507" pitchFamily="18" charset="2"/>
              </a:rPr>
              <a:t>), p</a:t>
            </a:r>
            <a:r>
              <a:rPr lang="es-ES" altLang="es-MX" sz="3600" dirty="0" smtClean="0"/>
              <a:t>uede </a:t>
            </a:r>
            <a:r>
              <a:rPr lang="es-ES" altLang="es-MX" sz="3600" dirty="0"/>
              <a:t>demostrarse que su valor esperado y su varianza son, respectivamente</a:t>
            </a:r>
            <a:endParaRPr lang="es-MX" altLang="es-MX" sz="3600" dirty="0"/>
          </a:p>
          <a:p>
            <a:endParaRPr lang="es-MX" sz="3600" dirty="0"/>
          </a:p>
        </p:txBody>
      </p:sp>
      <p:sp>
        <p:nvSpPr>
          <p:cNvPr id="4" name="Marcador de fecha 3"/>
          <p:cNvSpPr>
            <a:spLocks noGrp="1"/>
          </p:cNvSpPr>
          <p:nvPr>
            <p:ph type="dt" sz="half" idx="10"/>
          </p:nvPr>
        </p:nvSpPr>
        <p:spPr/>
        <p:txBody>
          <a:bodyPr/>
          <a:lstStyle/>
          <a:p>
            <a:fld id="{85A3B568-AB3D-4D49-8989-E7BD02AD0834}" type="datetime1">
              <a:rPr lang="es-MX" smtClean="0"/>
              <a:t>17/05/2021</a:t>
            </a:fld>
            <a:endParaRPr lang="es-ES"/>
          </a:p>
        </p:txBody>
      </p:sp>
      <p:sp>
        <p:nvSpPr>
          <p:cNvPr id="5" name="Marcador de pie de página 4"/>
          <p:cNvSpPr>
            <a:spLocks noGrp="1"/>
          </p:cNvSpPr>
          <p:nvPr>
            <p:ph type="ftr" sz="quarter" idx="11"/>
          </p:nvPr>
        </p:nvSpPr>
        <p:spPr/>
        <p:txBody>
          <a:bodyPr/>
          <a:lstStyle/>
          <a:p>
            <a:r>
              <a:rPr lang="es-ES" smtClean="0"/>
              <a:t>Distribuciones Continuas de Probabilidad v2.1.1016</a:t>
            </a:r>
            <a:endParaRPr lang="es-ES"/>
          </a:p>
        </p:txBody>
      </p:sp>
      <p:sp>
        <p:nvSpPr>
          <p:cNvPr id="6" name="Marcador de número de diapositiva 5"/>
          <p:cNvSpPr>
            <a:spLocks noGrp="1"/>
          </p:cNvSpPr>
          <p:nvPr>
            <p:ph type="sldNum" sz="quarter" idx="12"/>
          </p:nvPr>
        </p:nvSpPr>
        <p:spPr/>
        <p:txBody>
          <a:bodyPr/>
          <a:lstStyle/>
          <a:p>
            <a:fld id="{A8A64D2E-177E-4DC9-B325-14D348D5263C}" type="slidenum">
              <a:rPr lang="es-ES" smtClean="0"/>
              <a:pPr/>
              <a:t>35</a:t>
            </a:fld>
            <a:endParaRPr lang="es-ES"/>
          </a:p>
        </p:txBody>
      </p:sp>
      <p:pic>
        <p:nvPicPr>
          <p:cNvPr id="7"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0991" y="3625810"/>
            <a:ext cx="2867559" cy="367589"/>
          </a:xfrm>
          <a:prstGeom prst="rect">
            <a:avLst/>
          </a:prstGeom>
        </p:spPr>
      </p:pic>
      <p:pic>
        <p:nvPicPr>
          <p:cNvPr id="8" name="13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862538" y="3579862"/>
            <a:ext cx="3845966" cy="413537"/>
          </a:xfrm>
          <a:prstGeom prst="rect">
            <a:avLst/>
          </a:prstGeom>
        </p:spPr>
      </p:pic>
    </p:spTree>
    <p:extLst>
      <p:ext uri="{BB962C8B-B14F-4D97-AF65-F5344CB8AC3E}">
        <p14:creationId xmlns:p14="http://schemas.microsoft.com/office/powerpoint/2010/main" val="35291080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s-MX" altLang="es-MX" smtClean="0"/>
              <a:t>Distribución Exponencial</a:t>
            </a:r>
          </a:p>
        </p:txBody>
      </p:sp>
      <p:graphicFrame>
        <p:nvGraphicFramePr>
          <p:cNvPr id="105476" name="Object 4"/>
          <p:cNvGraphicFramePr>
            <a:graphicFrameLocks noChangeAspect="1"/>
          </p:cNvGraphicFramePr>
          <p:nvPr/>
        </p:nvGraphicFramePr>
        <p:xfrm>
          <a:off x="1476375" y="1006078"/>
          <a:ext cx="4114800" cy="1657350"/>
        </p:xfrm>
        <a:graphic>
          <a:graphicData uri="http://schemas.openxmlformats.org/presentationml/2006/ole">
            <mc:AlternateContent xmlns:mc="http://schemas.openxmlformats.org/markup-compatibility/2006">
              <mc:Choice xmlns:v="urn:schemas-microsoft-com:vml" Requires="v">
                <p:oleObj spid="_x0000_s2200" name="SGWIN StatFolios" r:id="rId5" imgW="9572625" imgH="5314950" progId="SGStatFolio">
                  <p:embed/>
                </p:oleObj>
              </mc:Choice>
              <mc:Fallback>
                <p:oleObj name="SGWIN StatFolios" r:id="rId5" imgW="9572625" imgH="5314950" progId="SGStatFolio">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3750" t="15759" r="18750" b="18950"/>
                      <a:stretch>
                        <a:fillRect/>
                      </a:stretch>
                    </p:blipFill>
                    <p:spPr bwMode="auto">
                      <a:xfrm>
                        <a:off x="1476375" y="1006078"/>
                        <a:ext cx="41148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5477" name="Picture 5" descr="exp"/>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572001" y="2733675"/>
            <a:ext cx="408622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fecha"/>
          <p:cNvSpPr>
            <a:spLocks noGrp="1"/>
          </p:cNvSpPr>
          <p:nvPr>
            <p:ph type="dt" sz="half" idx="10"/>
          </p:nvPr>
        </p:nvSpPr>
        <p:spPr/>
        <p:txBody>
          <a:bodyPr/>
          <a:lstStyle/>
          <a:p>
            <a:fld id="{68494A8A-97FE-4156-94BB-CB0782479725}"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EBEDDAFB-5C92-4140-BFEA-ED9E26007142}" type="slidenum">
              <a:rPr lang="es-ES" smtClean="0"/>
              <a:pPr/>
              <a:t>36</a:t>
            </a:fld>
            <a:endParaRPr lang="es-ES"/>
          </a:p>
        </p:txBody>
      </p:sp>
      <p:pic>
        <p:nvPicPr>
          <p:cNvPr id="9" name="8 Imagen"/>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95536" y="3273829"/>
            <a:ext cx="4087368" cy="372389"/>
          </a:xfrm>
          <a:prstGeom prst="rect">
            <a:avLst/>
          </a:prstGeom>
        </p:spPr>
      </p:pic>
    </p:spTree>
    <p:extLst>
      <p:ext uri="{BB962C8B-B14F-4D97-AF65-F5344CB8AC3E}">
        <p14:creationId xmlns:p14="http://schemas.microsoft.com/office/powerpoint/2010/main" val="794886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s-MX" altLang="es-MX" smtClean="0"/>
              <a:t>Distribución Exponencial</a:t>
            </a:r>
          </a:p>
        </p:txBody>
      </p:sp>
      <p:graphicFrame>
        <p:nvGraphicFramePr>
          <p:cNvPr id="106500" name="Object 4"/>
          <p:cNvGraphicFramePr>
            <a:graphicFrameLocks noChangeAspect="1"/>
          </p:cNvGraphicFramePr>
          <p:nvPr/>
        </p:nvGraphicFramePr>
        <p:xfrm>
          <a:off x="1116013" y="1113235"/>
          <a:ext cx="4038600" cy="1550194"/>
        </p:xfrm>
        <a:graphic>
          <a:graphicData uri="http://schemas.openxmlformats.org/presentationml/2006/ole">
            <mc:AlternateContent xmlns:mc="http://schemas.openxmlformats.org/markup-compatibility/2006">
              <mc:Choice xmlns:v="urn:schemas-microsoft-com:vml" Requires="v">
                <p:oleObj spid="_x0000_s3224" name="SGWIN StatFolios" r:id="rId5" imgW="9572625" imgH="5248275" progId="SGStatFolio">
                  <p:embed/>
                </p:oleObj>
              </mc:Choice>
              <mc:Fallback>
                <p:oleObj name="SGWIN StatFolios" r:id="rId5" imgW="9572625" imgH="5248275" progId="SGStatFolio">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4999" t="19905" r="18750" b="18242"/>
                      <a:stretch>
                        <a:fillRect/>
                      </a:stretch>
                    </p:blipFill>
                    <p:spPr bwMode="auto">
                      <a:xfrm>
                        <a:off x="1116013" y="1113235"/>
                        <a:ext cx="4038600" cy="155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6501" name="Picture 5" descr="expDist"/>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572001" y="2680097"/>
            <a:ext cx="408622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fecha"/>
          <p:cNvSpPr>
            <a:spLocks noGrp="1"/>
          </p:cNvSpPr>
          <p:nvPr>
            <p:ph type="dt" sz="half" idx="10"/>
          </p:nvPr>
        </p:nvSpPr>
        <p:spPr/>
        <p:txBody>
          <a:bodyPr/>
          <a:lstStyle/>
          <a:p>
            <a:fld id="{2B05A576-7A3F-4E89-838C-EA77D6C93BB2}"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EBEDDAFB-5C92-4140-BFEA-ED9E26007142}" type="slidenum">
              <a:rPr lang="es-ES" smtClean="0"/>
              <a:pPr/>
              <a:t>37</a:t>
            </a:fld>
            <a:endParaRPr lang="es-ES"/>
          </a:p>
        </p:txBody>
      </p:sp>
      <p:pic>
        <p:nvPicPr>
          <p:cNvPr id="9" name="8 Imagen"/>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60802" y="3707342"/>
            <a:ext cx="3245205" cy="372389"/>
          </a:xfrm>
          <a:prstGeom prst="rect">
            <a:avLst/>
          </a:prstGeom>
        </p:spPr>
      </p:pic>
    </p:spTree>
    <p:extLst>
      <p:ext uri="{BB962C8B-B14F-4D97-AF65-F5344CB8AC3E}">
        <p14:creationId xmlns:p14="http://schemas.microsoft.com/office/powerpoint/2010/main" val="275106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s-MX" altLang="es-MX" smtClean="0"/>
              <a:t>Ejemplo de v.a. exponencial</a:t>
            </a:r>
          </a:p>
        </p:txBody>
      </p:sp>
      <p:sp>
        <p:nvSpPr>
          <p:cNvPr id="107523" name="Rectangle 3"/>
          <p:cNvSpPr>
            <a:spLocks noGrp="1" noChangeArrowheads="1"/>
          </p:cNvSpPr>
          <p:nvPr>
            <p:ph type="body" idx="1"/>
          </p:nvPr>
        </p:nvSpPr>
        <p:spPr/>
        <p:txBody>
          <a:bodyPr>
            <a:normAutofit fontScale="92500"/>
          </a:bodyPr>
          <a:lstStyle/>
          <a:p>
            <a:pPr eaLnBrk="1" hangingPunct="1">
              <a:lnSpc>
                <a:spcPct val="90000"/>
              </a:lnSpc>
            </a:pPr>
            <a:r>
              <a:rPr lang="es-MX" altLang="es-MX" dirty="0" smtClean="0"/>
              <a:t>Suponga que el tiempo de respuesta </a:t>
            </a:r>
            <a:r>
              <a:rPr lang="es-MX" altLang="es-MX" i="1" dirty="0" smtClean="0">
                <a:latin typeface="Times New Roman" panose="02020603050405020304" pitchFamily="18" charset="0"/>
                <a:cs typeface="Times New Roman" panose="02020603050405020304" pitchFamily="18" charset="0"/>
              </a:rPr>
              <a:t>X</a:t>
            </a:r>
            <a:r>
              <a:rPr lang="es-MX" altLang="es-MX" dirty="0" smtClean="0"/>
              <a:t> en cierta terminal de computadora en línea tiene una distribución exponencial con tiempo esperado de respuesta igual a 5 segundos</a:t>
            </a:r>
          </a:p>
          <a:p>
            <a:pPr eaLnBrk="1" hangingPunct="1">
              <a:lnSpc>
                <a:spcPct val="90000"/>
              </a:lnSpc>
            </a:pPr>
            <a:r>
              <a:rPr lang="es-MX" altLang="es-MX" dirty="0" smtClean="0"/>
              <a:t>Determine la  probabilidad de que el tiempo de respuesta sea a lo sumo 10.</a:t>
            </a:r>
          </a:p>
          <a:p>
            <a:pPr marL="0" indent="0" eaLnBrk="1" hangingPunct="1">
              <a:lnSpc>
                <a:spcPct val="90000"/>
              </a:lnSpc>
              <a:buNone/>
            </a:pPr>
            <a:r>
              <a:rPr lang="es-ES" altLang="es-MX" dirty="0" smtClean="0"/>
              <a:t>Solución:</a:t>
            </a:r>
            <a:endParaRPr lang="es-MX" altLang="es-MX" dirty="0" smtClean="0"/>
          </a:p>
          <a:p>
            <a:pPr eaLnBrk="1" hangingPunct="1">
              <a:lnSpc>
                <a:spcPct val="90000"/>
              </a:lnSpc>
            </a:pPr>
            <a:r>
              <a:rPr lang="es-MX" altLang="es-MX" dirty="0" smtClean="0"/>
              <a:t>Como el tiempo esperado</a:t>
            </a:r>
            <a:br>
              <a:rPr lang="es-MX" altLang="es-MX" dirty="0" smtClean="0"/>
            </a:br>
            <a:r>
              <a:rPr lang="es-MX" altLang="es-MX" dirty="0" smtClean="0"/>
              <a:t>de respuesta es</a:t>
            </a:r>
            <a:br>
              <a:rPr lang="es-MX" altLang="es-MX" dirty="0" smtClean="0"/>
            </a:br>
            <a:r>
              <a:rPr lang="es-MX" altLang="es-MX" dirty="0" smtClean="0"/>
              <a:t>E(X)=1/</a:t>
            </a:r>
            <a:r>
              <a:rPr lang="es-MX" altLang="es-MX" dirty="0" smtClean="0">
                <a:latin typeface="Symbol" pitchFamily="18" charset="2"/>
              </a:rPr>
              <a:t>l </a:t>
            </a:r>
            <a:r>
              <a:rPr lang="es-MX" altLang="es-MX" dirty="0" smtClean="0"/>
              <a:t>y E(X) = 5</a:t>
            </a:r>
            <a:br>
              <a:rPr lang="es-MX" altLang="es-MX" dirty="0" smtClean="0"/>
            </a:br>
            <a:r>
              <a:rPr lang="es-MX" altLang="es-MX" dirty="0" smtClean="0"/>
              <a:t>entonces 1/</a:t>
            </a:r>
            <a:r>
              <a:rPr lang="es-MX" altLang="es-MX" dirty="0" smtClean="0">
                <a:sym typeface="Symbol"/>
              </a:rPr>
              <a:t> = 5, así que</a:t>
            </a:r>
            <a:br>
              <a:rPr lang="es-MX" altLang="es-MX" dirty="0" smtClean="0">
                <a:sym typeface="Symbol"/>
              </a:rPr>
            </a:br>
            <a:r>
              <a:rPr lang="es-MX" altLang="es-MX" dirty="0" smtClean="0">
                <a:latin typeface="Symbol" pitchFamily="18" charset="2"/>
              </a:rPr>
              <a:t>l</a:t>
            </a:r>
            <a:r>
              <a:rPr lang="es-MX" altLang="es-MX" dirty="0" smtClean="0"/>
              <a:t>= 0.2.</a:t>
            </a:r>
          </a:p>
        </p:txBody>
      </p:sp>
      <p:sp>
        <p:nvSpPr>
          <p:cNvPr id="2" name="1 Marcador de fecha"/>
          <p:cNvSpPr>
            <a:spLocks noGrp="1"/>
          </p:cNvSpPr>
          <p:nvPr>
            <p:ph type="dt" sz="half" idx="10"/>
          </p:nvPr>
        </p:nvSpPr>
        <p:spPr/>
        <p:txBody>
          <a:bodyPr/>
          <a:lstStyle/>
          <a:p>
            <a:fld id="{34EE75AB-4342-4464-91C2-5250847B3121}"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38</a:t>
            </a:fld>
            <a:endParaRPr lang="es-ES"/>
          </a:p>
        </p:txBody>
      </p:sp>
      <p:pic>
        <p:nvPicPr>
          <p:cNvPr id="8194" name="Picture 2" descr="http://cinstatearchives.files.wordpress.com/2012/07/old-computer-n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5003" y="2841780"/>
            <a:ext cx="4386682" cy="219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8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s-MX" altLang="es-MX" smtClean="0"/>
              <a:t>Ejemplo de v.a. exponencial</a:t>
            </a:r>
          </a:p>
        </p:txBody>
      </p:sp>
      <p:sp>
        <p:nvSpPr>
          <p:cNvPr id="108547" name="Rectangle 3"/>
          <p:cNvSpPr>
            <a:spLocks noGrp="1" noChangeArrowheads="1"/>
          </p:cNvSpPr>
          <p:nvPr>
            <p:ph type="body" idx="1"/>
          </p:nvPr>
        </p:nvSpPr>
        <p:spPr/>
        <p:txBody>
          <a:bodyPr>
            <a:normAutofit/>
          </a:bodyPr>
          <a:lstStyle/>
          <a:p>
            <a:pPr eaLnBrk="1" hangingPunct="1"/>
            <a:r>
              <a:rPr lang="es-MX" altLang="es-MX" dirty="0" smtClean="0"/>
              <a:t>Por tanto su </a:t>
            </a:r>
            <a:r>
              <a:rPr lang="es-MX" altLang="es-MX" dirty="0" err="1" smtClean="0"/>
              <a:t>fdp</a:t>
            </a:r>
            <a:r>
              <a:rPr lang="es-MX" altLang="es-MX" dirty="0" smtClean="0"/>
              <a:t> es</a:t>
            </a:r>
            <a:endParaRPr lang="es-MX" altLang="es-MX" dirty="0"/>
          </a:p>
          <a:p>
            <a:pPr eaLnBrk="1" hangingPunct="1"/>
            <a:endParaRPr lang="es-MX" altLang="es-MX" dirty="0" smtClean="0"/>
          </a:p>
          <a:p>
            <a:pPr eaLnBrk="1" hangingPunct="1"/>
            <a:r>
              <a:rPr lang="es-MX" altLang="es-MX" dirty="0" smtClean="0"/>
              <a:t>y su función de distribución es</a:t>
            </a:r>
          </a:p>
          <a:p>
            <a:pPr eaLnBrk="1" hangingPunct="1"/>
            <a:endParaRPr lang="es-MX" altLang="es-MX" dirty="0"/>
          </a:p>
          <a:p>
            <a:r>
              <a:rPr lang="es-MX" dirty="0" smtClean="0"/>
              <a:t>Luego</a:t>
            </a:r>
            <a:r>
              <a:rPr lang="es-MX" dirty="0"/>
              <a:t>, la probabilidad de que el tiempo de respuesta sea menor o igual que 10 segundos es</a:t>
            </a:r>
          </a:p>
          <a:p>
            <a:pPr marL="0" indent="0" eaLnBrk="1" hangingPunct="1">
              <a:buNone/>
            </a:pPr>
            <a:endParaRPr lang="es-MX" altLang="es-MX" dirty="0" smtClean="0"/>
          </a:p>
        </p:txBody>
      </p:sp>
      <p:sp>
        <p:nvSpPr>
          <p:cNvPr id="2" name="1 Marcador de fecha"/>
          <p:cNvSpPr>
            <a:spLocks noGrp="1"/>
          </p:cNvSpPr>
          <p:nvPr>
            <p:ph type="dt" sz="half" idx="10"/>
          </p:nvPr>
        </p:nvSpPr>
        <p:spPr/>
        <p:txBody>
          <a:bodyPr/>
          <a:lstStyle/>
          <a:p>
            <a:fld id="{5FC87DAE-A887-4F92-9947-D26B92FE36E0}"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39</a:t>
            </a:fld>
            <a:endParaRPr lang="es-ES"/>
          </a:p>
        </p:txBody>
      </p:sp>
      <p:pic>
        <p:nvPicPr>
          <p:cNvPr id="5" name="4 Imagen"/>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563889" y="1221601"/>
            <a:ext cx="3533241" cy="297911"/>
          </a:xfrm>
          <a:prstGeom prst="rect">
            <a:avLst/>
          </a:prstGeom>
        </p:spPr>
      </p:pic>
      <p:pic>
        <p:nvPicPr>
          <p:cNvPr id="6" name="5 Imagen"/>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11760" y="1673752"/>
            <a:ext cx="3989709" cy="294620"/>
          </a:xfrm>
          <a:prstGeom prst="rect">
            <a:avLst/>
          </a:prstGeom>
        </p:spPr>
      </p:pic>
      <p:pic>
        <p:nvPicPr>
          <p:cNvPr id="7" name="6 Imagen"/>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004048" y="2211710"/>
            <a:ext cx="2596164" cy="297911"/>
          </a:xfrm>
          <a:prstGeom prst="rect">
            <a:avLst/>
          </a:prstGeom>
        </p:spPr>
      </p:pic>
      <p:pic>
        <p:nvPicPr>
          <p:cNvPr id="8" name="7 Imagen"/>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64857" y="2715766"/>
            <a:ext cx="2798064" cy="294620"/>
          </a:xfrm>
          <a:prstGeom prst="rect">
            <a:avLst/>
          </a:prstGeom>
        </p:spPr>
      </p:pic>
      <p:pic>
        <p:nvPicPr>
          <p:cNvPr id="15" name="14 Imagen"/>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835697" y="4299942"/>
            <a:ext cx="5374233" cy="345644"/>
          </a:xfrm>
          <a:prstGeom prst="rect">
            <a:avLst/>
          </a:prstGeom>
        </p:spPr>
      </p:pic>
    </p:spTree>
    <p:extLst>
      <p:ext uri="{BB962C8B-B14F-4D97-AF65-F5344CB8AC3E}">
        <p14:creationId xmlns:p14="http://schemas.microsoft.com/office/powerpoint/2010/main" val="3057584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a:bodyPr>
          <a:lstStyle/>
          <a:p>
            <a:r>
              <a:rPr lang="es-ES"/>
              <a:t>Variables Aleatorias Continuas</a:t>
            </a:r>
          </a:p>
        </p:txBody>
      </p:sp>
      <mc:AlternateContent xmlns:mc="http://schemas.openxmlformats.org/markup-compatibility/2006" xmlns:a14="http://schemas.microsoft.com/office/drawing/2010/main">
        <mc:Choice Requires="a14">
          <p:sp>
            <p:nvSpPr>
              <p:cNvPr id="72707" name="Rectangle 3"/>
              <p:cNvSpPr>
                <a:spLocks noGrp="1" noChangeArrowheads="1"/>
              </p:cNvSpPr>
              <p:nvPr>
                <p:ph idx="1"/>
              </p:nvPr>
            </p:nvSpPr>
            <p:spPr/>
            <p:txBody>
              <a:bodyPr>
                <a:normAutofit fontScale="85000" lnSpcReduction="10000"/>
              </a:bodyPr>
              <a:lstStyle/>
              <a:p>
                <a:r>
                  <a:rPr lang="es-ES" sz="3200" dirty="0" smtClean="0"/>
                  <a:t>Sea </a:t>
                </a:r>
                <a:r>
                  <a:rPr lang="es-ES" sz="3200" i="1" dirty="0">
                    <a:latin typeface="Times New Roman" pitchFamily="18" charset="0"/>
                  </a:rPr>
                  <a:t>X</a:t>
                </a:r>
                <a:r>
                  <a:rPr lang="es-ES" sz="3200" dirty="0"/>
                  <a:t> una variable aleatoria</a:t>
                </a:r>
              </a:p>
              <a:p>
                <a:r>
                  <a:rPr lang="es-ES" sz="3200" dirty="0"/>
                  <a:t>Se dice que </a:t>
                </a:r>
                <a:r>
                  <a:rPr lang="es-ES" sz="3200" i="1" dirty="0">
                    <a:latin typeface="Times New Roman" pitchFamily="18" charset="0"/>
                  </a:rPr>
                  <a:t>X</a:t>
                </a:r>
                <a:r>
                  <a:rPr lang="es-ES" sz="3200" dirty="0"/>
                  <a:t> es una va </a:t>
                </a:r>
                <a:r>
                  <a:rPr lang="es-ES" sz="3200" b="1" dirty="0">
                    <a:solidFill>
                      <a:srgbClr val="FF0000"/>
                    </a:solidFill>
                  </a:rPr>
                  <a:t>continua</a:t>
                </a:r>
                <a:r>
                  <a:rPr lang="es-ES" sz="3200" dirty="0">
                    <a:solidFill>
                      <a:srgbClr val="FF0000"/>
                    </a:solidFill>
                  </a:rPr>
                  <a:t> </a:t>
                </a:r>
                <a:r>
                  <a:rPr lang="es-ES" sz="3200" dirty="0"/>
                  <a:t>si existe una </a:t>
                </a:r>
                <a:r>
                  <a:rPr lang="es-ES" sz="3200" dirty="0" smtClean="0"/>
                  <a:t>función continua </a:t>
                </a:r>
                <a:r>
                  <a:rPr lang="es-ES" sz="3200" i="1" dirty="0">
                    <a:latin typeface="Times New Roman" pitchFamily="18" charset="0"/>
                  </a:rPr>
                  <a:t>f</a:t>
                </a:r>
                <a:r>
                  <a:rPr lang="es-ES" sz="3200" dirty="0"/>
                  <a:t>, </a:t>
                </a:r>
                <a:r>
                  <a:rPr lang="es-ES" sz="3200" dirty="0" smtClean="0"/>
                  <a:t>tal que </a:t>
                </a:r>
                <a:r>
                  <a:rPr lang="es-ES" sz="3200" i="1" dirty="0" smtClean="0">
                    <a:latin typeface="Times New Roman" panose="02020603050405020304" pitchFamily="18" charset="0"/>
                    <a:cs typeface="Times New Roman" panose="02020603050405020304" pitchFamily="18" charset="0"/>
                  </a:rPr>
                  <a:t>F</a:t>
                </a:r>
                <a:r>
                  <a:rPr lang="es-ES" sz="3200" dirty="0" smtClean="0"/>
                  <a:t>, </a:t>
                </a:r>
                <a:r>
                  <a:rPr lang="es-ES" sz="3200" dirty="0"/>
                  <a:t>la </a:t>
                </a:r>
                <a:r>
                  <a:rPr lang="es-ES" sz="3200" dirty="0" smtClean="0"/>
                  <a:t>función de distribución </a:t>
                </a:r>
                <a:r>
                  <a:rPr lang="es-ES" sz="3200" dirty="0"/>
                  <a:t>de </a:t>
                </a:r>
                <a:r>
                  <a:rPr lang="es-ES" sz="3200" i="1" dirty="0" smtClean="0">
                    <a:latin typeface="Times New Roman" pitchFamily="18" charset="0"/>
                  </a:rPr>
                  <a:t>X,</a:t>
                </a:r>
                <a:r>
                  <a:rPr lang="es-ES" sz="3200" dirty="0" smtClean="0"/>
                  <a:t> </a:t>
                </a:r>
                <a:r>
                  <a:rPr lang="es-ES" sz="3200" dirty="0"/>
                  <a:t>se puede representar </a:t>
                </a:r>
                <a:r>
                  <a:rPr lang="es-ES" sz="3200" dirty="0" smtClean="0"/>
                  <a:t>como</a:t>
                </a: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𝐹</m:t>
                      </m:r>
                      <m:d>
                        <m:dPr>
                          <m:ctrlPr>
                            <a:rPr lang="es-MX" sz="3600" b="0" i="1" smtClean="0">
                              <a:latin typeface="Cambria Math" panose="02040503050406030204" pitchFamily="18" charset="0"/>
                            </a:rPr>
                          </m:ctrlPr>
                        </m:dPr>
                        <m:e>
                          <m:r>
                            <a:rPr lang="es-MX" sz="3600" b="0" i="1" smtClean="0">
                              <a:latin typeface="Cambria Math"/>
                            </a:rPr>
                            <m:t>𝑥</m:t>
                          </m:r>
                        </m:e>
                      </m:d>
                      <m:r>
                        <a:rPr lang="es-MX" sz="3600" b="0" i="1" smtClean="0">
                          <a:latin typeface="Cambria Math"/>
                        </a:rPr>
                        <m:t>=</m:t>
                      </m:r>
                      <m:r>
                        <a:rPr lang="es-MX" sz="3600" b="0" i="1" smtClean="0">
                          <a:latin typeface="Cambria Math"/>
                        </a:rPr>
                        <m:t>𝑃</m:t>
                      </m:r>
                      <m:d>
                        <m:dPr>
                          <m:ctrlPr>
                            <a:rPr lang="es-MX" sz="3600" b="0" i="1" smtClean="0">
                              <a:latin typeface="Cambria Math" panose="02040503050406030204" pitchFamily="18" charset="0"/>
                            </a:rPr>
                          </m:ctrlPr>
                        </m:dPr>
                        <m:e>
                          <m:r>
                            <a:rPr lang="es-MX" sz="3600" b="0" i="1" smtClean="0">
                              <a:latin typeface="Cambria Math"/>
                            </a:rPr>
                            <m:t>𝑋</m:t>
                          </m:r>
                          <m:r>
                            <a:rPr lang="es-MX" sz="3600" b="0" i="1" smtClean="0">
                              <a:latin typeface="Cambria Math"/>
                              <a:ea typeface="Cambria Math"/>
                            </a:rPr>
                            <m:t>≤</m:t>
                          </m:r>
                          <m:r>
                            <a:rPr lang="es-MX" sz="3600" b="0" i="1" smtClean="0">
                              <a:latin typeface="Cambria Math"/>
                              <a:ea typeface="Cambria Math"/>
                            </a:rPr>
                            <m:t>𝑥</m:t>
                          </m:r>
                        </m:e>
                      </m:d>
                      <m:r>
                        <a:rPr lang="es-MX" sz="3600" b="0" i="1" smtClean="0">
                          <a:latin typeface="Cambria Math"/>
                        </a:rPr>
                        <m:t>=</m:t>
                      </m:r>
                      <m:nary>
                        <m:naryPr>
                          <m:limLoc m:val="undOvr"/>
                          <m:ctrlPr>
                            <a:rPr lang="es-MX" sz="3600" b="0" i="1" smtClean="0">
                              <a:latin typeface="Cambria Math" panose="02040503050406030204" pitchFamily="18" charset="0"/>
                            </a:rPr>
                          </m:ctrlPr>
                        </m:naryPr>
                        <m:sub>
                          <m:r>
                            <m:rPr>
                              <m:brk m:alnAt="24"/>
                            </m:rPr>
                            <a:rPr lang="es-MX" sz="3600" b="0" i="1" smtClean="0">
                              <a:latin typeface="Cambria Math"/>
                            </a:rPr>
                            <m:t>−</m:t>
                          </m:r>
                          <m:r>
                            <a:rPr lang="es-MX" sz="3600" b="0" i="1" smtClean="0">
                              <a:latin typeface="Cambria Math"/>
                              <a:ea typeface="Cambria Math"/>
                            </a:rPr>
                            <m:t>∞</m:t>
                          </m:r>
                        </m:sub>
                        <m:sup>
                          <m:r>
                            <a:rPr lang="es-MX" sz="3600" b="0" i="1" smtClean="0">
                              <a:latin typeface="Cambria Math"/>
                              <a:ea typeface="Cambria Math"/>
                            </a:rPr>
                            <m:t>𝑥</m:t>
                          </m:r>
                        </m:sup>
                        <m:e>
                          <m:r>
                            <a:rPr lang="es-MX" sz="3600" b="0" i="1" smtClean="0">
                              <a:latin typeface="Cambria Math"/>
                            </a:rPr>
                            <m:t>𝑓</m:t>
                          </m:r>
                          <m:d>
                            <m:dPr>
                              <m:ctrlPr>
                                <a:rPr lang="es-MX" sz="3600" b="0" i="1" smtClean="0">
                                  <a:latin typeface="Cambria Math" panose="02040503050406030204" pitchFamily="18" charset="0"/>
                                </a:rPr>
                              </m:ctrlPr>
                            </m:dPr>
                            <m:e>
                              <m:r>
                                <a:rPr lang="es-MX" sz="3600" b="0" i="1" smtClean="0">
                                  <a:latin typeface="Cambria Math"/>
                                </a:rPr>
                                <m:t>𝑡</m:t>
                              </m:r>
                            </m:e>
                          </m:d>
                          <m:r>
                            <a:rPr lang="es-MX" sz="3600" b="0" i="1" smtClean="0">
                              <a:latin typeface="Cambria Math"/>
                            </a:rPr>
                            <m:t>𝑑𝑡</m:t>
                          </m:r>
                        </m:e>
                      </m:nary>
                    </m:oMath>
                  </m:oMathPara>
                </a14:m>
                <a:endParaRPr lang="es-MX" sz="3600" b="0" i="1" dirty="0" smtClean="0">
                  <a:latin typeface="Times New Roman" pitchFamily="18" charset="0"/>
                </a:endParaRPr>
              </a:p>
              <a:p>
                <a:r>
                  <a:rPr lang="es-MX" dirty="0" smtClean="0"/>
                  <a:t>A la función </a:t>
                </a:r>
                <a:r>
                  <a:rPr lang="es-MX" i="1" dirty="0" smtClean="0">
                    <a:latin typeface="Times New Roman" panose="02020603050405020304" pitchFamily="18" charset="0"/>
                    <a:cs typeface="Times New Roman" panose="02020603050405020304" pitchFamily="18" charset="0"/>
                  </a:rPr>
                  <a:t>f</a:t>
                </a:r>
                <a:r>
                  <a:rPr lang="es-MX" dirty="0" smtClean="0"/>
                  <a:t> se le llama función de densidad de probabilidad (</a:t>
                </a:r>
                <a:r>
                  <a:rPr lang="es-MX" i="1" dirty="0" err="1" smtClean="0"/>
                  <a:t>fdp</a:t>
                </a:r>
                <a:r>
                  <a:rPr lang="es-MX" dirty="0" smtClean="0"/>
                  <a:t>) de </a:t>
                </a:r>
                <a:r>
                  <a:rPr lang="es-MX" i="1" dirty="0">
                    <a:latin typeface="Times New Roman" panose="02020603050405020304" pitchFamily="18" charset="0"/>
                    <a:cs typeface="Times New Roman" panose="02020603050405020304" pitchFamily="18" charset="0"/>
                  </a:rPr>
                  <a:t>X</a:t>
                </a:r>
              </a:p>
            </p:txBody>
          </p:sp>
        </mc:Choice>
        <mc:Fallback xmlns="">
          <p:sp>
            <p:nvSpPr>
              <p:cNvPr id="72707" name="Rectangle 3"/>
              <p:cNvSpPr>
                <a:spLocks noGrp="1" noRot="1" noChangeAspect="1" noMove="1" noResize="1" noEditPoints="1" noAdjustHandles="1" noChangeArrowheads="1" noChangeShapeType="1" noTextEdit="1"/>
              </p:cNvSpPr>
              <p:nvPr>
                <p:ph idx="1"/>
              </p:nvPr>
            </p:nvSpPr>
            <p:spPr>
              <a:blipFill rotWithShape="1">
                <a:blip r:embed="rId2"/>
                <a:stretch>
                  <a:fillRect l="-1259" t="-2750" r="-1926"/>
                </a:stretch>
              </a:blipFill>
            </p:spPr>
            <p:txBody>
              <a:bodyPr/>
              <a:lstStyle/>
              <a:p>
                <a:r>
                  <a:rPr lang="es-MX">
                    <a:noFill/>
                  </a:rPr>
                  <a:t> </a:t>
                </a:r>
              </a:p>
            </p:txBody>
          </p:sp>
        </mc:Fallback>
      </mc:AlternateContent>
      <p:sp>
        <p:nvSpPr>
          <p:cNvPr id="5" name="3 Marcador de fecha"/>
          <p:cNvSpPr>
            <a:spLocks noGrp="1"/>
          </p:cNvSpPr>
          <p:nvPr>
            <p:ph type="dt" sz="half" idx="10"/>
          </p:nvPr>
        </p:nvSpPr>
        <p:spPr/>
        <p:txBody>
          <a:bodyPr/>
          <a:lstStyle/>
          <a:p>
            <a:fld id="{553322A9-9AE5-46C5-B17C-3700E18E10B4}" type="datetime1">
              <a:rPr lang="es-MX" smtClean="0"/>
              <a:t>17/05/2021</a:t>
            </a:fld>
            <a:endParaRPr lang="es-ES"/>
          </a:p>
        </p:txBody>
      </p:sp>
      <p:sp>
        <p:nvSpPr>
          <p:cNvPr id="6"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5 Marcador de número de diapositiva"/>
          <p:cNvSpPr>
            <a:spLocks noGrp="1"/>
          </p:cNvSpPr>
          <p:nvPr>
            <p:ph type="sldNum" sz="quarter" idx="12"/>
          </p:nvPr>
        </p:nvSpPr>
        <p:spPr/>
        <p:txBody>
          <a:bodyPr/>
          <a:lstStyle/>
          <a:p>
            <a:fld id="{F374DCDB-5504-4D27-944B-78F4A94C41D8}" type="slidenum">
              <a:rPr lang="es-ES"/>
              <a:pPr/>
              <a:t>4</a:t>
            </a:fld>
            <a:endParaRPr lang="es-ES"/>
          </a:p>
        </p:txBody>
      </p:sp>
    </p:spTree>
    <p:extLst>
      <p:ext uri="{BB962C8B-B14F-4D97-AF65-F5344CB8AC3E}">
        <p14:creationId xmlns:p14="http://schemas.microsoft.com/office/powerpoint/2010/main" val="37732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fade">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707">
                                            <p:txEl>
                                              <p:pRg st="1" end="1"/>
                                            </p:txEl>
                                          </p:spTgt>
                                        </p:tgtEl>
                                        <p:attrNameLst>
                                          <p:attrName>style.visibility</p:attrName>
                                        </p:attrNameLst>
                                      </p:cBhvr>
                                      <p:to>
                                        <p:strVal val="visible"/>
                                      </p:to>
                                    </p:set>
                                    <p:animEffect transition="in" filter="fade">
                                      <p:cBhvr>
                                        <p:cTn id="12" dur="500"/>
                                        <p:tgtEl>
                                          <p:spTgt spid="72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707">
                                            <p:txEl>
                                              <p:pRg st="2" end="2"/>
                                            </p:txEl>
                                          </p:spTgt>
                                        </p:tgtEl>
                                        <p:attrNameLst>
                                          <p:attrName>style.visibility</p:attrName>
                                        </p:attrNameLst>
                                      </p:cBhvr>
                                      <p:to>
                                        <p:strVal val="visible"/>
                                      </p:to>
                                    </p:set>
                                    <p:animEffect transition="in" filter="fade">
                                      <p:cBhvr>
                                        <p:cTn id="17" dur="500"/>
                                        <p:tgtEl>
                                          <p:spTgt spid="72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707">
                                            <p:txEl>
                                              <p:pRg st="3" end="3"/>
                                            </p:txEl>
                                          </p:spTgt>
                                        </p:tgtEl>
                                        <p:attrNameLst>
                                          <p:attrName>style.visibility</p:attrName>
                                        </p:attrNameLst>
                                      </p:cBhvr>
                                      <p:to>
                                        <p:strVal val="visible"/>
                                      </p:to>
                                    </p:set>
                                    <p:animEffect transition="in" filter="fade">
                                      <p:cBhvr>
                                        <p:cTn id="22" dur="500"/>
                                        <p:tgtEl>
                                          <p:spTgt spid="727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normAutofit/>
          </a:bodyPr>
          <a:lstStyle/>
          <a:p>
            <a:r>
              <a:rPr lang="es-MX" altLang="es-MX" sz="3200" dirty="0" smtClean="0"/>
              <a:t>Determine ahora </a:t>
            </a:r>
            <a:r>
              <a:rPr lang="es-MX" altLang="es-MX" sz="3200" dirty="0"/>
              <a:t>la probabilidad de que el tiempo de respuesta este entre 5 y </a:t>
            </a:r>
            <a:r>
              <a:rPr lang="es-MX" altLang="es-MX" sz="3200" dirty="0" smtClean="0"/>
              <a:t>10 segundos</a:t>
            </a:r>
            <a:endParaRPr lang="es-MX" sz="3200" dirty="0"/>
          </a:p>
        </p:txBody>
      </p:sp>
      <p:sp>
        <p:nvSpPr>
          <p:cNvPr id="4" name="3 Marcador de fecha"/>
          <p:cNvSpPr>
            <a:spLocks noGrp="1"/>
          </p:cNvSpPr>
          <p:nvPr>
            <p:ph type="dt" sz="half" idx="10"/>
          </p:nvPr>
        </p:nvSpPr>
        <p:spPr/>
        <p:txBody>
          <a:bodyPr/>
          <a:lstStyle/>
          <a:p>
            <a:fld id="{A78D1DE9-05E5-46C5-9F9D-FA871B5781C0}"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40</a:t>
            </a:fld>
            <a:endParaRPr lang="es-ES"/>
          </a:p>
        </p:txBody>
      </p:sp>
      <p:graphicFrame>
        <p:nvGraphicFramePr>
          <p:cNvPr id="8" name="7 Objeto"/>
          <p:cNvGraphicFramePr>
            <a:graphicFrameLocks noChangeAspect="1"/>
          </p:cNvGraphicFramePr>
          <p:nvPr>
            <p:extLst>
              <p:ext uri="{D42A27DB-BD31-4B8C-83A1-F6EECF244321}">
                <p14:modId xmlns:p14="http://schemas.microsoft.com/office/powerpoint/2010/main" val="1238857651"/>
              </p:ext>
            </p:extLst>
          </p:nvPr>
        </p:nvGraphicFramePr>
        <p:xfrm>
          <a:off x="926306" y="3363838"/>
          <a:ext cx="7291387" cy="852488"/>
        </p:xfrm>
        <a:graphic>
          <a:graphicData uri="http://schemas.openxmlformats.org/presentationml/2006/ole">
            <mc:AlternateContent xmlns:mc="http://schemas.openxmlformats.org/markup-compatibility/2006">
              <mc:Choice xmlns:v="urn:schemas-microsoft-com:vml" Requires="v">
                <p:oleObj spid="_x0000_s7264" name="Equation" r:id="rId4" imgW="2958840" imgH="457200" progId="Equation.DSMT4">
                  <p:embed/>
                </p:oleObj>
              </mc:Choice>
              <mc:Fallback>
                <p:oleObj name="Equation" r:id="rId4" imgW="2958840" imgH="4572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306" y="3363838"/>
                        <a:ext cx="7291387"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8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53521" y="2874592"/>
            <a:ext cx="4586630" cy="273223"/>
          </a:xfrm>
          <a:prstGeom prst="rect">
            <a:avLst/>
          </a:prstGeom>
        </p:spPr>
      </p:pic>
    </p:spTree>
    <p:extLst>
      <p:ext uri="{BB962C8B-B14F-4D97-AF65-F5344CB8AC3E}">
        <p14:creationId xmlns:p14="http://schemas.microsoft.com/office/powerpoint/2010/main" val="41880436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4491444" y="1357504"/>
            <a:ext cx="4490064" cy="3354694"/>
          </a:xfrm>
          <a:prstGeom prst="rect">
            <a:avLst/>
          </a:prstGeom>
          <a:blipFill dpi="0" rotWithShape="1">
            <a:blip r:embed="rId3">
              <a:alphaModFix amt="61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14416" y="1345702"/>
            <a:ext cx="4505860" cy="3366496"/>
          </a:xfrm>
          <a:prstGeom prst="rect">
            <a:avLst/>
          </a:prstGeom>
          <a:blipFill dpi="0" rotWithShape="1">
            <a:blip r:embed="rId4">
              <a:alphaModFix amt="61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9570" name="Rectangle 2"/>
          <p:cNvSpPr>
            <a:spLocks noGrp="1" noChangeArrowheads="1"/>
          </p:cNvSpPr>
          <p:nvPr>
            <p:ph type="title"/>
          </p:nvPr>
        </p:nvSpPr>
        <p:spPr/>
        <p:txBody>
          <a:bodyPr>
            <a:normAutofit fontScale="90000"/>
          </a:bodyPr>
          <a:lstStyle/>
          <a:p>
            <a:pPr eaLnBrk="1" hangingPunct="1"/>
            <a:r>
              <a:rPr lang="es-MX" altLang="es-MX" dirty="0" smtClean="0"/>
              <a:t>Aplicaciones de la distribución exponencial</a:t>
            </a:r>
          </a:p>
        </p:txBody>
      </p:sp>
      <p:sp>
        <p:nvSpPr>
          <p:cNvPr id="109571" name="Rectangle 3"/>
          <p:cNvSpPr>
            <a:spLocks noGrp="1" noChangeArrowheads="1"/>
          </p:cNvSpPr>
          <p:nvPr>
            <p:ph type="body" idx="1"/>
          </p:nvPr>
        </p:nvSpPr>
        <p:spPr/>
        <p:txBody>
          <a:bodyPr>
            <a:normAutofit/>
          </a:bodyPr>
          <a:lstStyle/>
          <a:p>
            <a:pPr eaLnBrk="1" hangingPunct="1"/>
            <a:r>
              <a:rPr lang="es-MX" altLang="es-MX" sz="3200" dirty="0" smtClean="0"/>
              <a:t>La distribución exponencial se utiliza con frecuencia como modelo para la distribución de tiempos entre la presentación de eventos sucesivos, como es el caso de clientes que llegan a una estación de servicio o llamadas que entran en un conmutador. </a:t>
            </a:r>
          </a:p>
        </p:txBody>
      </p:sp>
      <p:sp>
        <p:nvSpPr>
          <p:cNvPr id="2" name="1 Marcador de fecha"/>
          <p:cNvSpPr>
            <a:spLocks noGrp="1"/>
          </p:cNvSpPr>
          <p:nvPr>
            <p:ph type="dt" sz="half" idx="10"/>
          </p:nvPr>
        </p:nvSpPr>
        <p:spPr/>
        <p:txBody>
          <a:bodyPr/>
          <a:lstStyle/>
          <a:p>
            <a:fld id="{27D00606-D475-456C-882D-1ADFEB9B04B0}"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41</a:t>
            </a:fld>
            <a:endParaRPr lang="es-ES"/>
          </a:p>
        </p:txBody>
      </p:sp>
    </p:spTree>
    <p:extLst>
      <p:ext uri="{BB962C8B-B14F-4D97-AF65-F5344CB8AC3E}">
        <p14:creationId xmlns:p14="http://schemas.microsoft.com/office/powerpoint/2010/main" val="97993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fontScale="90000"/>
          </a:bodyPr>
          <a:lstStyle/>
          <a:p>
            <a:pPr eaLnBrk="1" hangingPunct="1"/>
            <a:r>
              <a:rPr lang="es-MX" altLang="es-MX" smtClean="0"/>
              <a:t>Aplicaciones de la distribución exponencial</a:t>
            </a:r>
          </a:p>
        </p:txBody>
      </p:sp>
      <p:sp>
        <p:nvSpPr>
          <p:cNvPr id="110595" name="Rectangle 3"/>
          <p:cNvSpPr>
            <a:spLocks noGrp="1" noChangeArrowheads="1"/>
          </p:cNvSpPr>
          <p:nvPr>
            <p:ph type="body" idx="1"/>
          </p:nvPr>
        </p:nvSpPr>
        <p:spPr>
          <a:xfrm>
            <a:off x="457200" y="2453879"/>
            <a:ext cx="8229600" cy="2140744"/>
          </a:xfrm>
        </p:spPr>
        <p:txBody>
          <a:bodyPr/>
          <a:lstStyle/>
          <a:p>
            <a:pPr eaLnBrk="1" hangingPunct="1">
              <a:buFontTx/>
              <a:buNone/>
            </a:pPr>
            <a:r>
              <a:rPr lang="es-ES" altLang="es-MX" b="1" smtClean="0"/>
              <a:t>Ejemplo:</a:t>
            </a:r>
            <a:r>
              <a:rPr lang="es-ES" altLang="es-MX" smtClean="0"/>
              <a:t> Fabricación continua de conductor de cobre.</a:t>
            </a:r>
          </a:p>
          <a:p>
            <a:pPr lvl="1" eaLnBrk="1" hangingPunct="1">
              <a:buFontTx/>
              <a:buNone/>
            </a:pPr>
            <a:r>
              <a:rPr lang="es-ES" altLang="es-MX" sz="2400" smtClean="0">
                <a:latin typeface="Symbol" pitchFamily="18" charset="2"/>
                <a:sym typeface="Symbol" pitchFamily="18" charset="2"/>
              </a:rPr>
              <a:t></a:t>
            </a:r>
            <a:r>
              <a:rPr lang="es-ES" altLang="es-MX" sz="2400" smtClean="0"/>
              <a:t> = Número medio de defectos cada 100 m</a:t>
            </a:r>
          </a:p>
          <a:p>
            <a:pPr lvl="1" eaLnBrk="1" hangingPunct="1">
              <a:buFontTx/>
              <a:buNone/>
            </a:pPr>
            <a:r>
              <a:rPr lang="es-ES" altLang="es-MX" sz="2400" smtClean="0"/>
              <a:t>T = “Distancia entre dos defectos”</a:t>
            </a:r>
            <a:endParaRPr lang="es-MX" altLang="es-MX" sz="2400" smtClean="0"/>
          </a:p>
        </p:txBody>
      </p:sp>
      <p:pic>
        <p:nvPicPr>
          <p:cNvPr id="1105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1" y="1383507"/>
            <a:ext cx="6238875" cy="100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Marcador de fecha"/>
          <p:cNvSpPr>
            <a:spLocks noGrp="1"/>
          </p:cNvSpPr>
          <p:nvPr>
            <p:ph type="dt" sz="half" idx="10"/>
          </p:nvPr>
        </p:nvSpPr>
        <p:spPr/>
        <p:txBody>
          <a:bodyPr/>
          <a:lstStyle/>
          <a:p>
            <a:fld id="{ABF6D054-FD70-40BC-B078-4DA6EFB9FA77}"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42</a:t>
            </a:fld>
            <a:endParaRPr lang="es-ES"/>
          </a:p>
        </p:txBody>
      </p:sp>
    </p:spTree>
    <p:extLst>
      <p:ext uri="{BB962C8B-B14F-4D97-AF65-F5344CB8AC3E}">
        <p14:creationId xmlns:p14="http://schemas.microsoft.com/office/powerpoint/2010/main" val="16721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4.bp.blogspot.com/-FrETxm87vs8/VtLX7tI7nII/AAAAAAAAEwg/gors3PwKs84/s640/IMG_332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792" y="0"/>
            <a:ext cx="1872208" cy="14041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noAutofit/>
          </a:bodyPr>
          <a:lstStyle/>
          <a:p>
            <a:r>
              <a:rPr lang="es-MX" sz="3200" dirty="0" smtClean="0"/>
              <a:t>Suponga que los tiempos entre llegadas de pacientes a un consultorio siguen una distribución exponencial</a:t>
            </a:r>
          </a:p>
          <a:p>
            <a:r>
              <a:rPr lang="es-MX" sz="3200" dirty="0" smtClean="0"/>
              <a:t>Se sabe que los pacientes llegan al consultorio a intervalos promedio de 30 minutos</a:t>
            </a:r>
          </a:p>
          <a:p>
            <a:r>
              <a:rPr lang="es-MX" sz="3200" dirty="0" smtClean="0"/>
              <a:t>La clínica abre a las 8:00am</a:t>
            </a:r>
          </a:p>
        </p:txBody>
      </p:sp>
      <p:sp>
        <p:nvSpPr>
          <p:cNvPr id="4" name="3 Marcador de fecha"/>
          <p:cNvSpPr>
            <a:spLocks noGrp="1"/>
          </p:cNvSpPr>
          <p:nvPr>
            <p:ph type="dt" sz="half" idx="10"/>
          </p:nvPr>
        </p:nvSpPr>
        <p:spPr/>
        <p:txBody>
          <a:bodyPr/>
          <a:lstStyle/>
          <a:p>
            <a:fld id="{51CC3439-F9F8-45C0-A500-B6113E7BD621}"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43</a:t>
            </a:fld>
            <a:endParaRPr lang="es-ES"/>
          </a:p>
        </p:txBody>
      </p:sp>
    </p:spTree>
    <p:extLst>
      <p:ext uri="{BB962C8B-B14F-4D97-AF65-F5344CB8AC3E}">
        <p14:creationId xmlns:p14="http://schemas.microsoft.com/office/powerpoint/2010/main" val="25436719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4.bp.blogspot.com/-FrETxm87vs8/VtLX7tI7nII/AAAAAAAAEwg/gors3PwKs84/s640/IMG_332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792" y="0"/>
            <a:ext cx="1872208" cy="14041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normAutofit lnSpcReduction="10000"/>
          </a:bodyPr>
          <a:lstStyle/>
          <a:p>
            <a:r>
              <a:rPr lang="es-MX" dirty="0" smtClean="0"/>
              <a:t>Calcule la probabilidad de que</a:t>
            </a:r>
          </a:p>
          <a:p>
            <a:pPr marL="457200" indent="-457200">
              <a:buFont typeface="+mj-lt"/>
              <a:buAutoNum type="alphaLcParenR"/>
            </a:pPr>
            <a:r>
              <a:rPr lang="es-MX" dirty="0" smtClean="0"/>
              <a:t>El primer paciente llegue a las 8:10am o</a:t>
            </a:r>
            <a:br>
              <a:rPr lang="es-MX" dirty="0" smtClean="0"/>
            </a:br>
            <a:r>
              <a:rPr lang="es-MX" dirty="0" smtClean="0"/>
              <a:t>antes </a:t>
            </a:r>
            <a:r>
              <a:rPr lang="es-MX" dirty="0" smtClean="0">
                <a:solidFill>
                  <a:srgbClr val="C00000"/>
                </a:solidFill>
              </a:rPr>
              <a:t>R = 0.2832</a:t>
            </a:r>
          </a:p>
          <a:p>
            <a:pPr marL="457200" indent="-457200">
              <a:buFont typeface="+mj-lt"/>
              <a:buAutoNum type="alphaLcParenR"/>
            </a:pPr>
            <a:r>
              <a:rPr lang="es-MX" dirty="0" smtClean="0"/>
              <a:t>El primer paciente llegue después de las 8:10am </a:t>
            </a:r>
            <a:r>
              <a:rPr lang="es-MX" dirty="0" smtClean="0">
                <a:solidFill>
                  <a:srgbClr val="C00000"/>
                </a:solidFill>
              </a:rPr>
              <a:t>R = 0.7168</a:t>
            </a:r>
          </a:p>
          <a:p>
            <a:pPr marL="457200" indent="-457200">
              <a:buFont typeface="+mj-lt"/>
              <a:buAutoNum type="alphaLcParenR"/>
            </a:pPr>
            <a:r>
              <a:rPr lang="es-MX" dirty="0" smtClean="0"/>
              <a:t>El tiempo entre el primer y el segundo paciente sea de 15 minutos o menos </a:t>
            </a:r>
            <a:r>
              <a:rPr lang="es-MX" dirty="0" smtClean="0">
                <a:solidFill>
                  <a:srgbClr val="C00000"/>
                </a:solidFill>
              </a:rPr>
              <a:t>R = 0.3939 ( P(X &lt;= 15) )</a:t>
            </a:r>
          </a:p>
          <a:p>
            <a:pPr marL="457200" indent="-457200">
              <a:buFont typeface="+mj-lt"/>
              <a:buAutoNum type="alphaLcParenR"/>
            </a:pPr>
            <a:r>
              <a:rPr lang="es-MX" dirty="0" smtClean="0"/>
              <a:t>El tiempo entre el segundo paciente y el tercero sea de entre 20 y 40 minutos </a:t>
            </a:r>
            <a:r>
              <a:rPr lang="es-MX" dirty="0" smtClean="0">
                <a:solidFill>
                  <a:srgbClr val="C00000"/>
                </a:solidFill>
              </a:rPr>
              <a:t>R = P(20 &lt; X &lt; 40) = 0.2499</a:t>
            </a:r>
            <a:endParaRPr lang="es-MX" dirty="0">
              <a:solidFill>
                <a:srgbClr val="C00000"/>
              </a:solidFill>
            </a:endParaRPr>
          </a:p>
        </p:txBody>
      </p:sp>
      <p:sp>
        <p:nvSpPr>
          <p:cNvPr id="4" name="3 Marcador de fecha"/>
          <p:cNvSpPr>
            <a:spLocks noGrp="1"/>
          </p:cNvSpPr>
          <p:nvPr>
            <p:ph type="dt" sz="half" idx="10"/>
          </p:nvPr>
        </p:nvSpPr>
        <p:spPr/>
        <p:txBody>
          <a:bodyPr/>
          <a:lstStyle/>
          <a:p>
            <a:fld id="{51CC3439-F9F8-45C0-A500-B6113E7BD621}"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44</a:t>
            </a:fld>
            <a:endParaRPr lang="es-ES"/>
          </a:p>
        </p:txBody>
      </p:sp>
    </p:spTree>
    <p:extLst>
      <p:ext uri="{BB962C8B-B14F-4D97-AF65-F5344CB8AC3E}">
        <p14:creationId xmlns:p14="http://schemas.microsoft.com/office/powerpoint/2010/main" val="30990902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blisstree.com/files/2011/02/drive-thru-main_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20" y="195486"/>
            <a:ext cx="2857500"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Ejercicio. Tarea</a:t>
            </a:r>
            <a:endParaRPr lang="es-MX" dirty="0"/>
          </a:p>
        </p:txBody>
      </p:sp>
      <p:sp>
        <p:nvSpPr>
          <p:cNvPr id="3" name="2 Marcador de contenido"/>
          <p:cNvSpPr>
            <a:spLocks noGrp="1"/>
          </p:cNvSpPr>
          <p:nvPr>
            <p:ph idx="1"/>
          </p:nvPr>
        </p:nvSpPr>
        <p:spPr/>
        <p:txBody>
          <a:bodyPr>
            <a:normAutofit fontScale="70000" lnSpcReduction="20000"/>
          </a:bodyPr>
          <a:lstStyle/>
          <a:p>
            <a:r>
              <a:rPr lang="es-MX" dirty="0" smtClean="0"/>
              <a:t>Suponga que el tiempo de atención al público</a:t>
            </a:r>
            <a:br>
              <a:rPr lang="es-MX" dirty="0" smtClean="0"/>
            </a:br>
            <a:r>
              <a:rPr lang="es-MX" dirty="0" smtClean="0"/>
              <a:t>en la sección “para llevar” de un restaurante</a:t>
            </a:r>
            <a:br>
              <a:rPr lang="es-MX" dirty="0" smtClean="0"/>
            </a:br>
            <a:r>
              <a:rPr lang="es-MX" dirty="0" smtClean="0"/>
              <a:t>de comida rápida es una variable aleatoria</a:t>
            </a:r>
            <a:br>
              <a:rPr lang="es-MX" dirty="0" smtClean="0"/>
            </a:br>
            <a:r>
              <a:rPr lang="es-MX" dirty="0" smtClean="0"/>
              <a:t>que sigue una distribución exponencial con media 4 minutos. Suponga además, que se presenta un cliente para solicitar un pedido para llevar</a:t>
            </a:r>
          </a:p>
          <a:p>
            <a:pPr marL="457200" indent="-457200">
              <a:buFont typeface="+mj-lt"/>
              <a:buAutoNum type="alphaLcParenR"/>
            </a:pPr>
            <a:r>
              <a:rPr lang="es-MX" dirty="0" smtClean="0"/>
              <a:t>Calcule la probabilidad de que su pedido tarde cuando mucho 4 minutos en ser despachado </a:t>
            </a:r>
            <a:r>
              <a:rPr lang="es-MX" dirty="0">
                <a:solidFill>
                  <a:srgbClr val="C00000"/>
                </a:solidFill>
              </a:rPr>
              <a:t>R </a:t>
            </a:r>
            <a:r>
              <a:rPr lang="es-MX" dirty="0" smtClean="0">
                <a:solidFill>
                  <a:srgbClr val="C00000"/>
                </a:solidFill>
              </a:rPr>
              <a:t>= 0.6321</a:t>
            </a:r>
          </a:p>
          <a:p>
            <a:pPr marL="457200" indent="-457200">
              <a:buFont typeface="+mj-lt"/>
              <a:buAutoNum type="alphaLcParenR"/>
            </a:pPr>
            <a:r>
              <a:rPr lang="es-MX" dirty="0" smtClean="0"/>
              <a:t>Calcule la probabilidad de que su pedido tarde más de 4 minutos en ser despachado </a:t>
            </a:r>
            <a:r>
              <a:rPr lang="es-MX" dirty="0" smtClean="0">
                <a:solidFill>
                  <a:srgbClr val="C00000"/>
                </a:solidFill>
              </a:rPr>
              <a:t>R = 0.3679</a:t>
            </a:r>
          </a:p>
          <a:p>
            <a:pPr marL="457200" indent="-457200">
              <a:buFont typeface="+mj-lt"/>
              <a:buAutoNum type="alphaLcParenR"/>
            </a:pPr>
            <a:r>
              <a:rPr lang="es-MX" dirty="0" smtClean="0"/>
              <a:t>Calcule la probabilidad de que su pedido tome entre 4.5 y 7.0 minutos </a:t>
            </a:r>
            <a:r>
              <a:rPr lang="es-MX" dirty="0">
                <a:solidFill>
                  <a:srgbClr val="C00000"/>
                </a:solidFill>
              </a:rPr>
              <a:t>R </a:t>
            </a:r>
            <a:r>
              <a:rPr lang="es-MX" dirty="0" smtClean="0">
                <a:solidFill>
                  <a:srgbClr val="C00000"/>
                </a:solidFill>
              </a:rPr>
              <a:t>= 0.1509</a:t>
            </a:r>
          </a:p>
          <a:p>
            <a:pPr marL="457200" indent="-457200">
              <a:buFont typeface="+mj-lt"/>
              <a:buAutoNum type="alphaLcParenR"/>
            </a:pPr>
            <a:r>
              <a:rPr lang="es-MX" dirty="0" smtClean="0"/>
              <a:t>Calcule el tiempo máximo que tardan en atender al 20% de los pedidos más rápidos </a:t>
            </a:r>
            <a:r>
              <a:rPr lang="es-MX" dirty="0">
                <a:solidFill>
                  <a:srgbClr val="C00000"/>
                </a:solidFill>
              </a:rPr>
              <a:t>R </a:t>
            </a:r>
            <a:r>
              <a:rPr lang="es-MX" dirty="0" smtClean="0">
                <a:solidFill>
                  <a:srgbClr val="C00000"/>
                </a:solidFill>
              </a:rPr>
              <a:t>= 0.89 minutos</a:t>
            </a:r>
          </a:p>
          <a:p>
            <a:pPr marL="457200" indent="-457200">
              <a:buFont typeface="+mj-lt"/>
              <a:buAutoNum type="alphaLcParenR"/>
            </a:pPr>
            <a:r>
              <a:rPr lang="es-MX" dirty="0" smtClean="0"/>
              <a:t>Calcule el tiempo mínimo que se tarda en atender al 5% de los pedidos que más tiempo toman </a:t>
            </a:r>
            <a:r>
              <a:rPr lang="es-MX" dirty="0">
                <a:solidFill>
                  <a:srgbClr val="C00000"/>
                </a:solidFill>
              </a:rPr>
              <a:t>R </a:t>
            </a:r>
            <a:r>
              <a:rPr lang="es-MX" dirty="0" smtClean="0">
                <a:solidFill>
                  <a:srgbClr val="C00000"/>
                </a:solidFill>
              </a:rPr>
              <a:t>= 11.98 minutos</a:t>
            </a:r>
            <a:endParaRPr lang="es-MX" dirty="0">
              <a:solidFill>
                <a:srgbClr val="C00000"/>
              </a:solidFill>
            </a:endParaRPr>
          </a:p>
        </p:txBody>
      </p:sp>
      <p:sp>
        <p:nvSpPr>
          <p:cNvPr id="4" name="3 Marcador de fecha"/>
          <p:cNvSpPr>
            <a:spLocks noGrp="1"/>
          </p:cNvSpPr>
          <p:nvPr>
            <p:ph type="dt" sz="half" idx="10"/>
          </p:nvPr>
        </p:nvSpPr>
        <p:spPr/>
        <p:txBody>
          <a:bodyPr/>
          <a:lstStyle/>
          <a:p>
            <a:fld id="{3FF6C7FA-25CE-4277-A27D-E01D00485D1B}"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45</a:t>
            </a:fld>
            <a:endParaRPr lang="es-ES"/>
          </a:p>
        </p:txBody>
      </p:sp>
    </p:spTree>
    <p:extLst>
      <p:ext uri="{BB962C8B-B14F-4D97-AF65-F5344CB8AC3E}">
        <p14:creationId xmlns:p14="http://schemas.microsoft.com/office/powerpoint/2010/main" val="29511501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smtClean="0"/>
              <a:t>Distribución normal</a:t>
            </a:r>
            <a:endParaRPr lang="es-MX"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fld id="{B18B1657-67C7-46FE-B0D6-73DA19E160E5}"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46</a:t>
            </a:fld>
            <a:endParaRPr lang="es-ES"/>
          </a:p>
        </p:txBody>
      </p:sp>
    </p:spTree>
    <p:extLst>
      <p:ext uri="{BB962C8B-B14F-4D97-AF65-F5344CB8AC3E}">
        <p14:creationId xmlns:p14="http://schemas.microsoft.com/office/powerpoint/2010/main" val="13669801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smtClean="0"/>
              <a:t>Crédito</a:t>
            </a:r>
            <a:endParaRPr lang="es-MX" dirty="0"/>
          </a:p>
        </p:txBody>
      </p:sp>
      <p:sp>
        <p:nvSpPr>
          <p:cNvPr id="9" name="8 Marcador de contenido"/>
          <p:cNvSpPr>
            <a:spLocks noGrp="1"/>
          </p:cNvSpPr>
          <p:nvPr>
            <p:ph sz="half" idx="1"/>
          </p:nvPr>
        </p:nvSpPr>
        <p:spPr/>
        <p:txBody>
          <a:bodyPr>
            <a:normAutofit fontScale="77500" lnSpcReduction="20000"/>
          </a:bodyPr>
          <a:lstStyle/>
          <a:p>
            <a:r>
              <a:rPr lang="es-MX" sz="3600" dirty="0" smtClean="0"/>
              <a:t>Las siguientes diapositivas fueron obtenidas del texto</a:t>
            </a:r>
          </a:p>
          <a:p>
            <a:r>
              <a:rPr lang="es-MX" sz="3600" i="1" dirty="0" err="1" smtClean="0"/>
              <a:t>The</a:t>
            </a:r>
            <a:r>
              <a:rPr lang="es-MX" sz="3600" i="1" dirty="0" smtClean="0"/>
              <a:t> </a:t>
            </a:r>
            <a:r>
              <a:rPr lang="es-MX" sz="3600" i="1" dirty="0" err="1" smtClean="0"/>
              <a:t>cartoon</a:t>
            </a:r>
            <a:r>
              <a:rPr lang="es-MX" sz="3600" i="1" dirty="0" smtClean="0"/>
              <a:t> </a:t>
            </a:r>
            <a:r>
              <a:rPr lang="es-MX" sz="3600" i="1" dirty="0" err="1" smtClean="0"/>
              <a:t>guide</a:t>
            </a:r>
            <a:r>
              <a:rPr lang="es-MX" sz="3600" i="1" dirty="0" smtClean="0"/>
              <a:t> to </a:t>
            </a:r>
            <a:r>
              <a:rPr lang="es-MX" sz="3600" i="1" dirty="0" err="1" smtClean="0"/>
              <a:t>statistics</a:t>
            </a:r>
            <a:r>
              <a:rPr lang="es-MX" sz="3600" i="1" dirty="0" smtClean="0"/>
              <a:t>, </a:t>
            </a:r>
            <a:r>
              <a:rPr lang="es-MX" sz="3600" dirty="0" smtClean="0"/>
              <a:t>de Larry </a:t>
            </a:r>
            <a:r>
              <a:rPr lang="es-MX" sz="3600" dirty="0" err="1" smtClean="0"/>
              <a:t>Gonick</a:t>
            </a:r>
            <a:r>
              <a:rPr lang="es-MX" sz="3600" dirty="0" smtClean="0"/>
              <a:t> y </a:t>
            </a:r>
            <a:r>
              <a:rPr lang="es-MX" sz="3600" dirty="0" err="1" smtClean="0"/>
              <a:t>Woollcott</a:t>
            </a:r>
            <a:r>
              <a:rPr lang="es-MX" sz="3600" dirty="0" smtClean="0"/>
              <a:t> Smith</a:t>
            </a:r>
          </a:p>
          <a:p>
            <a:r>
              <a:rPr lang="es-MX" sz="3600" dirty="0" smtClean="0"/>
              <a:t>La traducción es propia</a:t>
            </a:r>
            <a:endParaRPr lang="es-MX" sz="3600" dirty="0"/>
          </a:p>
        </p:txBody>
      </p:sp>
      <p:sp>
        <p:nvSpPr>
          <p:cNvPr id="4" name="3 Marcador de fecha"/>
          <p:cNvSpPr>
            <a:spLocks noGrp="1"/>
          </p:cNvSpPr>
          <p:nvPr>
            <p:ph type="dt" sz="half" idx="10"/>
          </p:nvPr>
        </p:nvSpPr>
        <p:spPr/>
        <p:txBody>
          <a:bodyPr/>
          <a:lstStyle/>
          <a:p>
            <a:fld id="{37104198-7A17-490C-B4DB-625BDFFEA08B}"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47</a:t>
            </a:fld>
            <a:endParaRPr lang="es-ES"/>
          </a:p>
        </p:txBody>
      </p:sp>
      <p:pic>
        <p:nvPicPr>
          <p:cNvPr id="12"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867478" y="1254918"/>
            <a:ext cx="3600045" cy="3538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1981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5" name="4 Marcador de fecha"/>
          <p:cNvSpPr>
            <a:spLocks noGrp="1"/>
          </p:cNvSpPr>
          <p:nvPr>
            <p:ph type="dt" sz="half" idx="10"/>
          </p:nvPr>
        </p:nvSpPr>
        <p:spPr/>
        <p:txBody>
          <a:bodyPr/>
          <a:lstStyle/>
          <a:p>
            <a:fld id="{DBDAC10E-45CC-4E9B-8718-3EC788FC57D7}" type="datetime1">
              <a:rPr lang="es-MX" smtClean="0"/>
              <a:t>17/05/2021</a:t>
            </a:fld>
            <a:endParaRPr lang="es-ES"/>
          </a:p>
        </p:txBody>
      </p:sp>
      <p:sp>
        <p:nvSpPr>
          <p:cNvPr id="6" name="5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48</a:t>
            </a:fld>
            <a:endParaRPr lang="es-ES"/>
          </a:p>
        </p:txBody>
      </p:sp>
      <p:sp>
        <p:nvSpPr>
          <p:cNvPr id="18" name="17 Marcador de contenido"/>
          <p:cNvSpPr>
            <a:spLocks noGrp="1"/>
          </p:cNvSpPr>
          <p:nvPr>
            <p:ph sz="half" idx="1"/>
          </p:nvPr>
        </p:nvSpPr>
        <p:spPr>
          <a:xfrm>
            <a:off x="457200" y="1255014"/>
            <a:ext cx="7162800" cy="3538728"/>
          </a:xfrm>
        </p:spPr>
        <p:txBody>
          <a:bodyPr>
            <a:normAutofit/>
          </a:bodyPr>
          <a:lstStyle/>
          <a:p>
            <a:r>
              <a:rPr lang="es-MX" sz="3200" dirty="0"/>
              <a:t>Recordemos que si </a:t>
            </a:r>
            <a:r>
              <a:rPr lang="es-MX" sz="3200" i="1" dirty="0">
                <a:latin typeface="Times New Roman" panose="02020603050405020304" pitchFamily="18" charset="0"/>
                <a:cs typeface="Times New Roman" panose="02020603050405020304" pitchFamily="18" charset="0"/>
              </a:rPr>
              <a:t>X</a:t>
            </a:r>
            <a:r>
              <a:rPr lang="es-MX" sz="3200" dirty="0"/>
              <a:t> ~ Binomial(</a:t>
            </a:r>
            <a:r>
              <a:rPr lang="es-MX" sz="3200" i="1" dirty="0" err="1">
                <a:latin typeface="Times New Roman" panose="02020603050405020304" pitchFamily="18" charset="0"/>
                <a:cs typeface="Times New Roman" panose="02020603050405020304" pitchFamily="18" charset="0"/>
              </a:rPr>
              <a:t>n</a:t>
            </a:r>
            <a:r>
              <a:rPr lang="es-MX" sz="3200" dirty="0" err="1"/>
              <a:t>,</a:t>
            </a:r>
            <a:r>
              <a:rPr lang="es-MX" sz="3200" i="1" dirty="0" err="1">
                <a:latin typeface="Times New Roman" panose="02020603050405020304" pitchFamily="18" charset="0"/>
                <a:cs typeface="Times New Roman" panose="02020603050405020304" pitchFamily="18" charset="0"/>
              </a:rPr>
              <a:t>p</a:t>
            </a:r>
            <a:r>
              <a:rPr lang="es-MX" sz="3200" dirty="0"/>
              <a:t>), entonces</a:t>
            </a:r>
          </a:p>
          <a:p>
            <a:endParaRPr lang="es-MX" sz="3200" dirty="0" smtClean="0"/>
          </a:p>
          <a:p>
            <a:endParaRPr lang="es-MX" sz="3200" dirty="0"/>
          </a:p>
          <a:p>
            <a:endParaRPr lang="es-MX" sz="3200" dirty="0" smtClean="0"/>
          </a:p>
          <a:p>
            <a:r>
              <a:rPr lang="es-MX" sz="3200" dirty="0" smtClean="0"/>
              <a:t>Donde</a:t>
            </a:r>
            <a:endParaRPr lang="es-MX" sz="3200" dirty="0"/>
          </a:p>
        </p:txBody>
      </p:sp>
      <p:pic>
        <p:nvPicPr>
          <p:cNvPr id="23"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80353" y="3741880"/>
            <a:ext cx="4467748" cy="918102"/>
          </a:xfrm>
          <a:prstGeom prst="rect">
            <a:avLst/>
          </a:prstGeom>
        </p:spPr>
      </p:pic>
      <p:pic>
        <p:nvPicPr>
          <p:cNvPr id="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229712"/>
            <a:ext cx="4531343"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18 Flecha derecha"/>
          <p:cNvSpPr/>
          <p:nvPr/>
        </p:nvSpPr>
        <p:spPr>
          <a:xfrm>
            <a:off x="3563888" y="2310721"/>
            <a:ext cx="1080120"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25 Flecha derecha"/>
          <p:cNvSpPr/>
          <p:nvPr/>
        </p:nvSpPr>
        <p:spPr>
          <a:xfrm>
            <a:off x="3507350" y="4065916"/>
            <a:ext cx="1080120"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021788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3563888" y="2131790"/>
            <a:ext cx="5579548" cy="23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18" name="17 Marcador de contenido"/>
          <p:cNvSpPr>
            <a:spLocks noGrp="1"/>
          </p:cNvSpPr>
          <p:nvPr>
            <p:ph sz="half" idx="1"/>
          </p:nvPr>
        </p:nvSpPr>
        <p:spPr>
          <a:xfrm>
            <a:off x="457200" y="1255014"/>
            <a:ext cx="3610744" cy="3538728"/>
          </a:xfrm>
        </p:spPr>
        <p:txBody>
          <a:bodyPr>
            <a:normAutofit lnSpcReduction="10000"/>
          </a:bodyPr>
          <a:lstStyle/>
          <a:p>
            <a:r>
              <a:rPr lang="es-MX" dirty="0" smtClean="0"/>
              <a:t>Los valores del coeficiente binomial </a:t>
            </a:r>
            <a:r>
              <a:rPr lang="es-MX" sz="3200" i="1" baseline="-25000" dirty="0" err="1">
                <a:latin typeface="Times New Roman" panose="02020603050405020304" pitchFamily="18" charset="0"/>
                <a:cs typeface="Times New Roman" panose="02020603050405020304" pitchFamily="18" charset="0"/>
              </a:rPr>
              <a:t>n</a:t>
            </a:r>
            <a:r>
              <a:rPr lang="es-MX" sz="3200" i="1" dirty="0" err="1">
                <a:latin typeface="Times New Roman" panose="02020603050405020304" pitchFamily="18" charset="0"/>
                <a:cs typeface="Times New Roman" panose="02020603050405020304" pitchFamily="18" charset="0"/>
              </a:rPr>
              <a:t>C</a:t>
            </a:r>
            <a:r>
              <a:rPr lang="es-MX" sz="3200" i="1" baseline="-25000" dirty="0" err="1">
                <a:latin typeface="Times New Roman" panose="02020603050405020304" pitchFamily="18" charset="0"/>
                <a:cs typeface="Times New Roman" panose="02020603050405020304" pitchFamily="18" charset="0"/>
              </a:rPr>
              <a:t>r</a:t>
            </a:r>
            <a:r>
              <a:rPr lang="es-MX" dirty="0" smtClean="0"/>
              <a:t> se pueden calcular empleando el llamado “triángulo de Newton”, o “triángulo de Pascal”</a:t>
            </a:r>
            <a:endParaRPr lang="es-MX" dirty="0"/>
          </a:p>
        </p:txBody>
      </p:sp>
      <p:sp>
        <p:nvSpPr>
          <p:cNvPr id="5" name="4 Marcador de fecha"/>
          <p:cNvSpPr>
            <a:spLocks noGrp="1"/>
          </p:cNvSpPr>
          <p:nvPr>
            <p:ph type="dt" sz="half" idx="10"/>
          </p:nvPr>
        </p:nvSpPr>
        <p:spPr/>
        <p:txBody>
          <a:bodyPr/>
          <a:lstStyle/>
          <a:p>
            <a:fld id="{B72DDE40-5A57-4FEF-AF9B-1E223446490D}" type="datetime1">
              <a:rPr lang="es-MX" smtClean="0"/>
              <a:t>17/05/2021</a:t>
            </a:fld>
            <a:endParaRPr lang="es-ES"/>
          </a:p>
        </p:txBody>
      </p:sp>
      <p:sp>
        <p:nvSpPr>
          <p:cNvPr id="6" name="5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49</a:t>
            </a:fld>
            <a:endParaRPr lang="es-ES"/>
          </a:p>
        </p:txBody>
      </p:sp>
    </p:spTree>
    <p:extLst>
      <p:ext uri="{BB962C8B-B14F-4D97-AF65-F5344CB8AC3E}">
        <p14:creationId xmlns:p14="http://schemas.microsoft.com/office/powerpoint/2010/main" val="926577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dirty="0" smtClean="0"/>
              <a:t>La integral de una función comprendida como un área</a:t>
            </a:r>
            <a:endParaRPr lang="es-MX" dirty="0"/>
          </a:p>
        </p:txBody>
      </p:sp>
      <p:sp>
        <p:nvSpPr>
          <p:cNvPr id="8" name="7 Marcador de contenido"/>
          <p:cNvSpPr>
            <a:spLocks noGrp="1"/>
          </p:cNvSpPr>
          <p:nvPr>
            <p:ph sz="half" idx="1"/>
          </p:nvPr>
        </p:nvSpPr>
        <p:spPr/>
        <p:txBody>
          <a:bodyPr>
            <a:normAutofit fontScale="92500"/>
          </a:bodyPr>
          <a:lstStyle/>
          <a:p>
            <a:r>
              <a:rPr lang="es-MX" dirty="0" smtClean="0"/>
              <a:t>Recuerde que una de las interpretaciones de la integral de una función no negativa </a:t>
            </a:r>
            <a:r>
              <a:rPr lang="es-MX" i="1" dirty="0" smtClean="0">
                <a:latin typeface="Times New Roman" panose="02020603050405020304" pitchFamily="18" charset="0"/>
                <a:cs typeface="Times New Roman" panose="02020603050405020304" pitchFamily="18" charset="0"/>
              </a:rPr>
              <a:t>f</a:t>
            </a:r>
            <a:r>
              <a:rPr lang="es-MX" dirty="0" smtClean="0"/>
              <a:t> es que dicha integral representa el área que hay debajo de la curva y sobre el eje horizontal</a:t>
            </a:r>
            <a:endParaRPr lang="es-MX" dirty="0"/>
          </a:p>
        </p:txBody>
      </p:sp>
      <p:pic>
        <p:nvPicPr>
          <p:cNvPr id="10" name="9 Marcador de contenido"/>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0" y="1329612"/>
            <a:ext cx="4476110" cy="2214246"/>
          </a:xfrm>
        </p:spPr>
      </p:pic>
      <p:sp>
        <p:nvSpPr>
          <p:cNvPr id="4" name="3 Marcador de fecha"/>
          <p:cNvSpPr>
            <a:spLocks noGrp="1"/>
          </p:cNvSpPr>
          <p:nvPr>
            <p:ph type="dt" sz="half" idx="10"/>
          </p:nvPr>
        </p:nvSpPr>
        <p:spPr/>
        <p:txBody>
          <a:bodyPr/>
          <a:lstStyle/>
          <a:p>
            <a:fld id="{CE038DEA-9DC1-4227-8D3C-FFD50107DBBD}"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a:t>
            </a:fld>
            <a:endParaRPr lang="es-ES"/>
          </a:p>
        </p:txBody>
      </p:sp>
      <p:grpSp>
        <p:nvGrpSpPr>
          <p:cNvPr id="3" name="2 Grupo"/>
          <p:cNvGrpSpPr/>
          <p:nvPr/>
        </p:nvGrpSpPr>
        <p:grpSpPr>
          <a:xfrm>
            <a:off x="7524330" y="1643956"/>
            <a:ext cx="1038873" cy="711769"/>
            <a:chOff x="7524329" y="2191942"/>
            <a:chExt cx="1038873" cy="949026"/>
          </a:xfrm>
        </p:grpSpPr>
        <mc:AlternateContent xmlns:mc="http://schemas.openxmlformats.org/markup-compatibility/2006" xmlns:a14="http://schemas.microsoft.com/office/drawing/2010/main">
          <mc:Choice Requires="a14">
            <p:sp>
              <p:nvSpPr>
                <p:cNvPr id="11" name="10 CuadroTexto"/>
                <p:cNvSpPr txBox="1"/>
                <p:nvPr/>
              </p:nvSpPr>
              <p:spPr>
                <a:xfrm>
                  <a:off x="7627098" y="2191942"/>
                  <a:ext cx="936104" cy="615554"/>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s-MX" sz="2400" i="1">
                            <a:solidFill>
                              <a:prstClr val="black"/>
                            </a:solidFill>
                            <a:latin typeface="Cambria Math"/>
                          </a:rPr>
                          <m:t>𝑓</m:t>
                        </m:r>
                        <m:r>
                          <a:rPr lang="es-MX" sz="2400" i="1">
                            <a:solidFill>
                              <a:prstClr val="black"/>
                            </a:solidFill>
                            <a:latin typeface="Cambria Math"/>
                          </a:rPr>
                          <m:t>(</m:t>
                        </m:r>
                        <m:r>
                          <a:rPr lang="es-MX" sz="2400" i="1">
                            <a:solidFill>
                              <a:prstClr val="black"/>
                            </a:solidFill>
                            <a:latin typeface="Cambria Math"/>
                          </a:rPr>
                          <m:t>𝑥</m:t>
                        </m:r>
                        <m:r>
                          <a:rPr lang="es-MX" sz="2400" i="1">
                            <a:solidFill>
                              <a:prstClr val="black"/>
                            </a:solidFill>
                            <a:latin typeface="Cambria Math"/>
                          </a:rPr>
                          <m:t>)</m:t>
                        </m:r>
                      </m:oMath>
                    </m:oMathPara>
                  </a14:m>
                  <a:endParaRPr lang="es-MX" sz="2400" dirty="0">
                    <a:solidFill>
                      <a:prstClr val="black"/>
                    </a:solidFill>
                    <a:latin typeface="Times New Roman" pitchFamily="18" charset="0"/>
                  </a:endParaRPr>
                </a:p>
              </p:txBody>
            </p:sp>
          </mc:Choice>
          <mc:Fallback xmlns="">
            <p:sp>
              <p:nvSpPr>
                <p:cNvPr id="11" name="10 CuadroTexto"/>
                <p:cNvSpPr txBox="1">
                  <a:spLocks noRot="1" noChangeAspect="1" noMove="1" noResize="1" noEditPoints="1" noAdjustHandles="1" noChangeArrowheads="1" noChangeShapeType="1" noTextEdit="1"/>
                </p:cNvSpPr>
                <p:nvPr/>
              </p:nvSpPr>
              <p:spPr>
                <a:xfrm>
                  <a:off x="7627098" y="2191942"/>
                  <a:ext cx="936104" cy="461665"/>
                </a:xfrm>
                <a:prstGeom prst="rect">
                  <a:avLst/>
                </a:prstGeom>
                <a:blipFill rotWithShape="1">
                  <a:blip r:embed="rId3"/>
                  <a:stretch>
                    <a:fillRect b="-20000"/>
                  </a:stretch>
                </a:blipFill>
              </p:spPr>
              <p:txBody>
                <a:bodyPr/>
                <a:lstStyle/>
                <a:p>
                  <a:r>
                    <a:rPr lang="es-MX">
                      <a:noFill/>
                    </a:rPr>
                    <a:t> </a:t>
                  </a:r>
                </a:p>
              </p:txBody>
            </p:sp>
          </mc:Fallback>
        </mc:AlternateContent>
        <p:cxnSp>
          <p:nvCxnSpPr>
            <p:cNvPr id="13" name="12 Conector angular"/>
            <p:cNvCxnSpPr>
              <a:stCxn id="11" idx="2"/>
            </p:cNvCxnSpPr>
            <p:nvPr/>
          </p:nvCxnSpPr>
          <p:spPr>
            <a:xfrm rot="5400000">
              <a:off x="7643003" y="2688821"/>
              <a:ext cx="333473" cy="570822"/>
            </a:xfrm>
            <a:prstGeom prst="bentConnector2">
              <a:avLst/>
            </a:prstGeom>
            <a:ln>
              <a:tailEnd type="arrow"/>
            </a:ln>
          </p:spPr>
          <p:style>
            <a:lnRef idx="2">
              <a:schemeClr val="dk1"/>
            </a:lnRef>
            <a:fillRef idx="0">
              <a:schemeClr val="dk1"/>
            </a:fillRef>
            <a:effectRef idx="1">
              <a:schemeClr val="dk1"/>
            </a:effectRef>
            <a:fontRef idx="minor">
              <a:schemeClr val="tx1"/>
            </a:fontRef>
          </p:style>
        </p:cxnSp>
      </p:grpSp>
      <p:grpSp>
        <p:nvGrpSpPr>
          <p:cNvPr id="2" name="1 Grupo"/>
          <p:cNvGrpSpPr/>
          <p:nvPr/>
        </p:nvGrpSpPr>
        <p:grpSpPr>
          <a:xfrm>
            <a:off x="5868144" y="2499742"/>
            <a:ext cx="936106" cy="1879955"/>
            <a:chOff x="5868144" y="3140973"/>
            <a:chExt cx="936106" cy="2506607"/>
          </a:xfrm>
        </p:grpSpPr>
        <mc:AlternateContent xmlns:mc="http://schemas.openxmlformats.org/markup-compatibility/2006" xmlns:a14="http://schemas.microsoft.com/office/drawing/2010/main">
          <mc:Choice Requires="a14">
            <p:sp>
              <p:nvSpPr>
                <p:cNvPr id="18" name="17 CuadroTexto"/>
                <p:cNvSpPr txBox="1"/>
                <p:nvPr/>
              </p:nvSpPr>
              <p:spPr>
                <a:xfrm>
                  <a:off x="5868144" y="4407496"/>
                  <a:ext cx="936104" cy="1240084"/>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nary>
                          <m:naryPr>
                            <m:ctrlPr>
                              <a:rPr lang="es-MX" sz="2400" i="1">
                                <a:solidFill>
                                  <a:prstClr val="black"/>
                                </a:solidFill>
                                <a:latin typeface="Cambria Math" panose="02040503050406030204" pitchFamily="18" charset="0"/>
                              </a:rPr>
                            </m:ctrlPr>
                          </m:naryPr>
                          <m:sub>
                            <m:r>
                              <m:rPr>
                                <m:brk m:alnAt="23"/>
                              </m:rPr>
                              <a:rPr lang="es-MX" sz="2400" i="1">
                                <a:solidFill>
                                  <a:prstClr val="black"/>
                                </a:solidFill>
                                <a:latin typeface="Cambria Math"/>
                              </a:rPr>
                              <m:t>𝑎</m:t>
                            </m:r>
                          </m:sub>
                          <m:sup>
                            <m:r>
                              <a:rPr lang="es-MX" sz="2400" i="1">
                                <a:solidFill>
                                  <a:prstClr val="black"/>
                                </a:solidFill>
                                <a:latin typeface="Cambria Math"/>
                              </a:rPr>
                              <m:t>𝑏</m:t>
                            </m:r>
                          </m:sup>
                          <m:e>
                            <m:r>
                              <a:rPr lang="es-MX" sz="2400" i="1">
                                <a:solidFill>
                                  <a:prstClr val="black"/>
                                </a:solidFill>
                                <a:latin typeface="Cambria Math"/>
                              </a:rPr>
                              <m:t>𝑓</m:t>
                            </m:r>
                            <m:d>
                              <m:dPr>
                                <m:ctrlPr>
                                  <a:rPr lang="es-MX" sz="2400" i="1">
                                    <a:solidFill>
                                      <a:prstClr val="black"/>
                                    </a:solidFill>
                                    <a:latin typeface="Cambria Math" panose="02040503050406030204" pitchFamily="18" charset="0"/>
                                  </a:rPr>
                                </m:ctrlPr>
                              </m:dPr>
                              <m:e>
                                <m:r>
                                  <a:rPr lang="es-MX" sz="2400" i="1">
                                    <a:solidFill>
                                      <a:prstClr val="black"/>
                                    </a:solidFill>
                                    <a:latin typeface="Cambria Math"/>
                                  </a:rPr>
                                  <m:t>𝑥</m:t>
                                </m:r>
                              </m:e>
                            </m:d>
                            <m:r>
                              <a:rPr lang="es-MX" sz="2400" i="1">
                                <a:solidFill>
                                  <a:prstClr val="black"/>
                                </a:solidFill>
                                <a:latin typeface="Cambria Math"/>
                              </a:rPr>
                              <m:t>𝑑𝑥</m:t>
                            </m:r>
                          </m:e>
                        </m:nary>
                      </m:oMath>
                    </m:oMathPara>
                  </a14:m>
                  <a:endParaRPr lang="es-MX" sz="2400" dirty="0">
                    <a:solidFill>
                      <a:prstClr val="black"/>
                    </a:solidFill>
                    <a:latin typeface="Times New Roman" pitchFamily="18" charset="0"/>
                  </a:endParaRPr>
                </a:p>
              </p:txBody>
            </p:sp>
          </mc:Choice>
          <mc:Fallback xmlns="">
            <p:sp>
              <p:nvSpPr>
                <p:cNvPr id="18" name="17 CuadroTexto"/>
                <p:cNvSpPr txBox="1">
                  <a:spLocks noRot="1" noChangeAspect="1" noMove="1" noResize="1" noEditPoints="1" noAdjustHandles="1" noChangeArrowheads="1" noChangeShapeType="1" noTextEdit="1"/>
                </p:cNvSpPr>
                <p:nvPr/>
              </p:nvSpPr>
              <p:spPr>
                <a:xfrm>
                  <a:off x="5868144" y="4407495"/>
                  <a:ext cx="936104" cy="953146"/>
                </a:xfrm>
                <a:prstGeom prst="rect">
                  <a:avLst/>
                </a:prstGeom>
                <a:blipFill rotWithShape="1">
                  <a:blip r:embed="rId4"/>
                  <a:stretch>
                    <a:fillRect r="-52288"/>
                  </a:stretch>
                </a:blipFill>
              </p:spPr>
              <p:txBody>
                <a:bodyPr/>
                <a:lstStyle/>
                <a:p>
                  <a:r>
                    <a:rPr lang="es-MX">
                      <a:noFill/>
                    </a:rPr>
                    <a:t> </a:t>
                  </a:r>
                </a:p>
              </p:txBody>
            </p:sp>
          </mc:Fallback>
        </mc:AlternateContent>
        <p:cxnSp>
          <p:nvCxnSpPr>
            <p:cNvPr id="20" name="19 Conector angular"/>
            <p:cNvCxnSpPr>
              <a:stCxn id="18" idx="0"/>
            </p:cNvCxnSpPr>
            <p:nvPr/>
          </p:nvCxnSpPr>
          <p:spPr>
            <a:xfrm rot="5400000" flipH="1" flipV="1">
              <a:off x="5936961" y="3540207"/>
              <a:ext cx="1266524" cy="468055"/>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grpSp>
      <p:sp>
        <p:nvSpPr>
          <p:cNvPr id="9" name="8 Rectángulo"/>
          <p:cNvSpPr/>
          <p:nvPr/>
        </p:nvSpPr>
        <p:spPr>
          <a:xfrm>
            <a:off x="4675376" y="2698812"/>
            <a:ext cx="864096"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14 Rectángulo"/>
          <p:cNvSpPr/>
          <p:nvPr/>
        </p:nvSpPr>
        <p:spPr>
          <a:xfrm>
            <a:off x="7524328" y="2702622"/>
            <a:ext cx="864096"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573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4" name="3 Marcador de fecha"/>
          <p:cNvSpPr>
            <a:spLocks noGrp="1"/>
          </p:cNvSpPr>
          <p:nvPr>
            <p:ph type="dt" sz="half" idx="10"/>
          </p:nvPr>
        </p:nvSpPr>
        <p:spPr/>
        <p:txBody>
          <a:bodyPr/>
          <a:lstStyle/>
          <a:p>
            <a:fld id="{DD6F842D-5C37-4C74-A279-16785E888B95}"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50</a:t>
            </a:fld>
            <a:endParaRPr lang="es-E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383618"/>
            <a:ext cx="8988543" cy="307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14 CuadroTexto"/>
          <p:cNvSpPr txBox="1"/>
          <p:nvPr/>
        </p:nvSpPr>
        <p:spPr>
          <a:xfrm>
            <a:off x="251522" y="1456160"/>
            <a:ext cx="2736303" cy="2862322"/>
          </a:xfrm>
          <a:prstGeom prst="rect">
            <a:avLst/>
          </a:prstGeom>
          <a:solidFill>
            <a:schemeClr val="bg1"/>
          </a:solidFill>
          <a:ln>
            <a:solidFill>
              <a:schemeClr val="tx1"/>
            </a:solidFill>
          </a:ln>
        </p:spPr>
        <p:txBody>
          <a:bodyPr wrap="square" rtlCol="0">
            <a:spAutoFit/>
          </a:bodyPr>
          <a:lstStyle/>
          <a:p>
            <a:pPr algn="ctr"/>
            <a:r>
              <a:rPr lang="es-MX" sz="2000" dirty="0" smtClean="0"/>
              <a:t>Pero realizar tales cálculos puede ser un tremendo problema, o al menos lo era en el siglo XVIII, cuando James Bernoulli y Abraham De </a:t>
            </a:r>
            <a:r>
              <a:rPr lang="es-MX" sz="2000" dirty="0" err="1" smtClean="0"/>
              <a:t>Moivre</a:t>
            </a:r>
            <a:r>
              <a:rPr lang="es-MX" sz="2000" dirty="0" smtClean="0"/>
              <a:t> intentaban hacerlo sin una computadora</a:t>
            </a:r>
            <a:endParaRPr lang="es-MX" sz="2000" dirty="0"/>
          </a:p>
        </p:txBody>
      </p:sp>
      <p:sp>
        <p:nvSpPr>
          <p:cNvPr id="19" name="18 Llamada ovalada"/>
          <p:cNvSpPr/>
          <p:nvPr/>
        </p:nvSpPr>
        <p:spPr>
          <a:xfrm>
            <a:off x="6228184" y="1329612"/>
            <a:ext cx="2160240" cy="793538"/>
          </a:xfrm>
          <a:prstGeom prst="wedgeEllipseCallout">
            <a:avLst>
              <a:gd name="adj1" fmla="val -19392"/>
              <a:gd name="adj2" fmla="val 7428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dirty="0" smtClean="0">
                <a:latin typeface="Berlin Sans FB" panose="020E0602020502020306" pitchFamily="34" charset="0"/>
              </a:rPr>
              <a:t>…o un papel más ancho</a:t>
            </a:r>
            <a:endParaRPr lang="es-MX" dirty="0">
              <a:latin typeface="Berlin Sans FB" panose="020E0602020502020306" pitchFamily="34" charset="0"/>
            </a:endParaRPr>
          </a:p>
        </p:txBody>
      </p:sp>
      <p:sp>
        <p:nvSpPr>
          <p:cNvPr id="17" name="16 Llamada ovalada"/>
          <p:cNvSpPr/>
          <p:nvPr/>
        </p:nvSpPr>
        <p:spPr>
          <a:xfrm>
            <a:off x="4499994" y="1294141"/>
            <a:ext cx="2088231" cy="845561"/>
          </a:xfrm>
          <a:prstGeom prst="wedgeEllipseCallout">
            <a:avLst>
              <a:gd name="adj1" fmla="val -26832"/>
              <a:gd name="adj2" fmla="val 665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dirty="0" smtClean="0">
                <a:latin typeface="Berlin Sans FB" panose="020E0602020502020306" pitchFamily="34" charset="0"/>
              </a:rPr>
              <a:t>Necesitamos nuevas herramientas</a:t>
            </a:r>
            <a:endParaRPr lang="es-MX" dirty="0">
              <a:latin typeface="Berlin Sans FB" panose="020E0602020502020306" pitchFamily="34" charset="0"/>
            </a:endParaRPr>
          </a:p>
        </p:txBody>
      </p:sp>
    </p:spTree>
    <p:extLst>
      <p:ext uri="{BB962C8B-B14F-4D97-AF65-F5344CB8AC3E}">
        <p14:creationId xmlns:p14="http://schemas.microsoft.com/office/powerpoint/2010/main" val="42575305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3" name="2 Marcador de fecha"/>
          <p:cNvSpPr>
            <a:spLocks noGrp="1"/>
          </p:cNvSpPr>
          <p:nvPr>
            <p:ph type="dt" sz="half" idx="10"/>
          </p:nvPr>
        </p:nvSpPr>
        <p:spPr/>
        <p:txBody>
          <a:bodyPr/>
          <a:lstStyle/>
          <a:p>
            <a:fld id="{C6D40835-D36F-4D55-B778-3A68815526B4}" type="datetime1">
              <a:rPr lang="es-MX" smtClean="0"/>
              <a:t>17/05/2021</a:t>
            </a:fld>
            <a:endParaRPr lang="es-ES"/>
          </a:p>
        </p:txBody>
      </p:sp>
      <p:sp>
        <p:nvSpPr>
          <p:cNvPr id="4" name="3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5" name="4 Marcador de número de diapositiva"/>
          <p:cNvSpPr>
            <a:spLocks noGrp="1"/>
          </p:cNvSpPr>
          <p:nvPr>
            <p:ph type="sldNum" sz="quarter" idx="12"/>
          </p:nvPr>
        </p:nvSpPr>
        <p:spPr/>
        <p:txBody>
          <a:bodyPr/>
          <a:lstStyle/>
          <a:p>
            <a:fld id="{EBEDDAFB-5C92-4140-BFEA-ED9E26007142}" type="slidenum">
              <a:rPr lang="es-ES" smtClean="0"/>
              <a:pPr/>
              <a:t>51</a:t>
            </a:fld>
            <a:endParaRPr lang="es-E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228381"/>
            <a:ext cx="8424937" cy="3372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5292080" y="1113588"/>
            <a:ext cx="3240360" cy="2862322"/>
          </a:xfrm>
          <a:prstGeom prst="rect">
            <a:avLst/>
          </a:prstGeom>
          <a:solidFill>
            <a:schemeClr val="bg1"/>
          </a:solidFill>
          <a:ln>
            <a:solidFill>
              <a:schemeClr val="tx1"/>
            </a:solidFill>
          </a:ln>
        </p:spPr>
        <p:txBody>
          <a:bodyPr wrap="square" rtlCol="0">
            <a:spAutoFit/>
          </a:bodyPr>
          <a:lstStyle/>
          <a:p>
            <a:pPr algn="ctr"/>
            <a:r>
              <a:rPr lang="es-MX" dirty="0" smtClean="0"/>
              <a:t>Utilizando una herramienta recientemente inventada, </a:t>
            </a:r>
            <a:r>
              <a:rPr lang="es-MX" i="1" dirty="0" smtClean="0"/>
              <a:t>el cálculo</a:t>
            </a:r>
            <a:r>
              <a:rPr lang="es-MX" dirty="0" smtClean="0"/>
              <a:t>, De </a:t>
            </a:r>
            <a:r>
              <a:rPr lang="es-MX" dirty="0" err="1" smtClean="0"/>
              <a:t>Moivre</a:t>
            </a:r>
            <a:r>
              <a:rPr lang="es-MX" dirty="0" smtClean="0"/>
              <a:t> mostró que cuando </a:t>
            </a:r>
            <a:r>
              <a:rPr lang="es-MX" i="1" dirty="0" smtClean="0">
                <a:latin typeface="Times New Roman" panose="02020603050405020304" pitchFamily="18" charset="0"/>
                <a:cs typeface="Times New Roman" panose="02020603050405020304" pitchFamily="18" charset="0"/>
              </a:rPr>
              <a:t>p</a:t>
            </a:r>
            <a:r>
              <a:rPr lang="es-MX" dirty="0" smtClean="0"/>
              <a:t> = 0.5, la distribución binomial puede ser aproximada de manera muy cercana por una función de densidad continua la cual podía ser descrita de manera muy simple</a:t>
            </a:r>
            <a:endParaRPr lang="es-MX" dirty="0"/>
          </a:p>
        </p:txBody>
      </p:sp>
      <p:sp>
        <p:nvSpPr>
          <p:cNvPr id="9" name="8 CuadroTexto"/>
          <p:cNvSpPr txBox="1"/>
          <p:nvPr/>
        </p:nvSpPr>
        <p:spPr>
          <a:xfrm>
            <a:off x="567714" y="4078255"/>
            <a:ext cx="7964727" cy="646331"/>
          </a:xfrm>
          <a:prstGeom prst="rect">
            <a:avLst/>
          </a:prstGeom>
          <a:solidFill>
            <a:schemeClr val="bg1"/>
          </a:solidFill>
          <a:ln>
            <a:solidFill>
              <a:schemeClr val="tx1"/>
            </a:solidFill>
          </a:ln>
        </p:spPr>
        <p:txBody>
          <a:bodyPr wrap="square" rtlCol="0">
            <a:spAutoFit/>
          </a:bodyPr>
          <a:lstStyle/>
          <a:p>
            <a:pPr algn="ctr"/>
            <a:r>
              <a:rPr lang="es-MX" dirty="0" smtClean="0"/>
              <a:t>Para ver cómo es que esto trabaja, imaginemos una distribución binomial con </a:t>
            </a:r>
            <a:r>
              <a:rPr lang="es-MX" i="1" dirty="0" smtClean="0">
                <a:latin typeface="Times New Roman" panose="02020603050405020304" pitchFamily="18" charset="0"/>
                <a:cs typeface="Times New Roman" panose="02020603050405020304" pitchFamily="18" charset="0"/>
              </a:rPr>
              <a:t>p</a:t>
            </a:r>
            <a:r>
              <a:rPr lang="es-MX" dirty="0" smtClean="0"/>
              <a:t> = 0.5 y un valor de </a:t>
            </a:r>
            <a:r>
              <a:rPr lang="es-MX" i="1" dirty="0" smtClean="0">
                <a:latin typeface="Times New Roman" panose="02020603050405020304" pitchFamily="18" charset="0"/>
                <a:cs typeface="Times New Roman" panose="02020603050405020304" pitchFamily="18" charset="0"/>
              </a:rPr>
              <a:t>n</a:t>
            </a:r>
            <a:r>
              <a:rPr lang="es-MX" dirty="0" smtClean="0"/>
              <a:t> muy grande, por ejemplo, un millón</a:t>
            </a:r>
            <a:endParaRPr lang="es-MX" dirty="0"/>
          </a:p>
        </p:txBody>
      </p:sp>
    </p:spTree>
    <p:extLst>
      <p:ext uri="{BB962C8B-B14F-4D97-AF65-F5344CB8AC3E}">
        <p14:creationId xmlns:p14="http://schemas.microsoft.com/office/powerpoint/2010/main" val="3515023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3" name="2 Marcador de fecha"/>
          <p:cNvSpPr>
            <a:spLocks noGrp="1"/>
          </p:cNvSpPr>
          <p:nvPr>
            <p:ph type="dt" sz="half" idx="10"/>
          </p:nvPr>
        </p:nvSpPr>
        <p:spPr/>
        <p:txBody>
          <a:bodyPr/>
          <a:lstStyle/>
          <a:p>
            <a:fld id="{9064B447-D3E3-4AA2-A1D9-EB99EBE03212}" type="datetime1">
              <a:rPr lang="es-MX" smtClean="0"/>
              <a:t>17/05/2021</a:t>
            </a:fld>
            <a:endParaRPr lang="es-ES"/>
          </a:p>
        </p:txBody>
      </p:sp>
      <p:sp>
        <p:nvSpPr>
          <p:cNvPr id="4" name="3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5" name="4 Marcador de número de diapositiva"/>
          <p:cNvSpPr>
            <a:spLocks noGrp="1"/>
          </p:cNvSpPr>
          <p:nvPr>
            <p:ph type="sldNum" sz="quarter" idx="12"/>
          </p:nvPr>
        </p:nvSpPr>
        <p:spPr/>
        <p:txBody>
          <a:bodyPr/>
          <a:lstStyle/>
          <a:p>
            <a:fld id="{EBEDDAFB-5C92-4140-BFEA-ED9E26007142}" type="slidenum">
              <a:rPr lang="es-ES" smtClean="0"/>
              <a:pPr/>
              <a:t>52</a:t>
            </a:fld>
            <a:endParaRPr lang="es-E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1" y="1167594"/>
            <a:ext cx="8942798"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Llamada ovalada"/>
          <p:cNvSpPr/>
          <p:nvPr/>
        </p:nvSpPr>
        <p:spPr>
          <a:xfrm>
            <a:off x="899592" y="1439607"/>
            <a:ext cx="2160240" cy="1294161"/>
          </a:xfrm>
          <a:prstGeom prst="wedgeEllipseCallout">
            <a:avLst>
              <a:gd name="adj1" fmla="val 63330"/>
              <a:gd name="adj2" fmla="val 2038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sz="2000" dirty="0" smtClean="0">
                <a:latin typeface="Berlin Sans FB" panose="020E0602020502020306" pitchFamily="34" charset="0"/>
              </a:rPr>
              <a:t>Oh… vaya cosa tan ancha y baja</a:t>
            </a:r>
            <a:endParaRPr lang="es-MX" sz="2000" dirty="0">
              <a:latin typeface="Berlin Sans FB" panose="020E0602020502020306" pitchFamily="34" charset="0"/>
            </a:endParaRPr>
          </a:p>
        </p:txBody>
      </p:sp>
    </p:spTree>
    <p:extLst>
      <p:ext uri="{BB962C8B-B14F-4D97-AF65-F5344CB8AC3E}">
        <p14:creationId xmlns:p14="http://schemas.microsoft.com/office/powerpoint/2010/main" val="1840228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3" name="2 Marcador de fecha"/>
          <p:cNvSpPr>
            <a:spLocks noGrp="1"/>
          </p:cNvSpPr>
          <p:nvPr>
            <p:ph type="dt" sz="half" idx="10"/>
          </p:nvPr>
        </p:nvSpPr>
        <p:spPr/>
        <p:txBody>
          <a:bodyPr/>
          <a:lstStyle/>
          <a:p>
            <a:fld id="{25B0EFBC-077F-4130-9CF3-B416880F37C9}" type="datetime1">
              <a:rPr lang="es-MX" smtClean="0"/>
              <a:t>17/05/2021</a:t>
            </a:fld>
            <a:endParaRPr lang="es-ES"/>
          </a:p>
        </p:txBody>
      </p:sp>
      <p:sp>
        <p:nvSpPr>
          <p:cNvPr id="4" name="3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5" name="4 Marcador de número de diapositiva"/>
          <p:cNvSpPr>
            <a:spLocks noGrp="1"/>
          </p:cNvSpPr>
          <p:nvPr>
            <p:ph type="sldNum" sz="quarter" idx="12"/>
          </p:nvPr>
        </p:nvSpPr>
        <p:spPr/>
        <p:txBody>
          <a:bodyPr/>
          <a:lstStyle/>
          <a:p>
            <a:fld id="{EBEDDAFB-5C92-4140-BFEA-ED9E26007142}" type="slidenum">
              <a:rPr lang="es-ES" smtClean="0"/>
              <a:pPr/>
              <a:t>53</a:t>
            </a:fld>
            <a:endParaRPr lang="es-E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02" y="1221600"/>
            <a:ext cx="8553545" cy="318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661644" y="1329612"/>
            <a:ext cx="3982364" cy="923330"/>
          </a:xfrm>
          <a:prstGeom prst="rect">
            <a:avLst/>
          </a:prstGeom>
          <a:solidFill>
            <a:schemeClr val="bg1"/>
          </a:solidFill>
          <a:ln>
            <a:solidFill>
              <a:schemeClr val="tx1"/>
            </a:solidFill>
          </a:ln>
        </p:spPr>
        <p:txBody>
          <a:bodyPr wrap="square" rtlCol="0">
            <a:spAutoFit/>
          </a:bodyPr>
          <a:lstStyle/>
          <a:p>
            <a:pPr algn="ctr"/>
            <a:r>
              <a:rPr lang="es-MX" dirty="0" smtClean="0"/>
              <a:t>Ahora, dijo De </a:t>
            </a:r>
            <a:r>
              <a:rPr lang="es-MX" dirty="0" err="1" smtClean="0"/>
              <a:t>Moivre</a:t>
            </a:r>
            <a:r>
              <a:rPr lang="es-MX" dirty="0" smtClean="0"/>
              <a:t>, deslice la gráfica, de modo que su media sea cero</a:t>
            </a:r>
            <a:endParaRPr lang="es-MX" dirty="0"/>
          </a:p>
        </p:txBody>
      </p:sp>
      <p:sp>
        <p:nvSpPr>
          <p:cNvPr id="9" name="8 Llamada ovalada"/>
          <p:cNvSpPr/>
          <p:nvPr/>
        </p:nvSpPr>
        <p:spPr>
          <a:xfrm>
            <a:off x="755576" y="2022109"/>
            <a:ext cx="1631142" cy="981689"/>
          </a:xfrm>
          <a:prstGeom prst="wedgeEllipseCallout">
            <a:avLst>
              <a:gd name="adj1" fmla="val 45906"/>
              <a:gd name="adj2" fmla="val 5625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sz="1400" dirty="0" smtClean="0">
                <a:latin typeface="Berlin Sans FB" panose="020E0602020502020306" pitchFamily="34" charset="0"/>
              </a:rPr>
              <a:t>O bien, deslice el eje “Y”, que es lo mismo</a:t>
            </a:r>
            <a:endParaRPr lang="es-MX" sz="1400" dirty="0">
              <a:latin typeface="Berlin Sans FB" panose="020E0602020502020306" pitchFamily="34" charset="0"/>
            </a:endParaRPr>
          </a:p>
        </p:txBody>
      </p:sp>
      <p:sp>
        <p:nvSpPr>
          <p:cNvPr id="10" name="9 CuadroTexto"/>
          <p:cNvSpPr txBox="1"/>
          <p:nvPr/>
        </p:nvSpPr>
        <p:spPr>
          <a:xfrm>
            <a:off x="4809276" y="1347614"/>
            <a:ext cx="3939188" cy="954107"/>
          </a:xfrm>
          <a:prstGeom prst="rect">
            <a:avLst/>
          </a:prstGeom>
          <a:solidFill>
            <a:schemeClr val="bg1"/>
          </a:solidFill>
          <a:ln>
            <a:solidFill>
              <a:schemeClr val="tx1"/>
            </a:solidFill>
          </a:ln>
        </p:spPr>
        <p:txBody>
          <a:bodyPr wrap="square" rtlCol="0">
            <a:spAutoFit/>
          </a:bodyPr>
          <a:lstStyle/>
          <a:p>
            <a:pPr algn="ctr"/>
            <a:r>
              <a:rPr lang="es-MX" sz="1400" dirty="0" smtClean="0"/>
              <a:t>Luego, comprima la curva a lo largo del eje </a:t>
            </a:r>
            <a:r>
              <a:rPr lang="es-MX" sz="1400" i="1" dirty="0" smtClean="0">
                <a:latin typeface="Times New Roman" panose="02020603050405020304" pitchFamily="18" charset="0"/>
                <a:cs typeface="Times New Roman" panose="02020603050405020304" pitchFamily="18" charset="0"/>
              </a:rPr>
              <a:t>X</a:t>
            </a:r>
            <a:r>
              <a:rPr lang="es-MX" sz="1400" dirty="0" smtClean="0"/>
              <a:t> hasta que la desviación estándar tome el valor de 1, al tiempo que la estira sobre el eje </a:t>
            </a:r>
            <a:r>
              <a:rPr lang="es-MX" sz="1400" i="1" dirty="0" smtClean="0">
                <a:latin typeface="Times New Roman" panose="02020603050405020304" pitchFamily="18" charset="0"/>
                <a:cs typeface="Times New Roman" panose="02020603050405020304" pitchFamily="18" charset="0"/>
              </a:rPr>
              <a:t>Y</a:t>
            </a:r>
            <a:r>
              <a:rPr lang="es-MX" sz="1400" dirty="0" smtClean="0"/>
              <a:t> para mantener el área bajo la curva igual a 1</a:t>
            </a:r>
            <a:endParaRPr lang="es-MX" sz="1400" dirty="0"/>
          </a:p>
        </p:txBody>
      </p:sp>
      <p:sp>
        <p:nvSpPr>
          <p:cNvPr id="6" name="5 CuadroTexto"/>
          <p:cNvSpPr txBox="1"/>
          <p:nvPr/>
        </p:nvSpPr>
        <p:spPr>
          <a:xfrm>
            <a:off x="4860032" y="3056061"/>
            <a:ext cx="1224136" cy="307777"/>
          </a:xfrm>
          <a:prstGeom prst="rect">
            <a:avLst/>
          </a:prstGeom>
          <a:solidFill>
            <a:schemeClr val="bg1"/>
          </a:solidFill>
        </p:spPr>
        <p:txBody>
          <a:bodyPr wrap="square" rtlCol="0">
            <a:spAutoFit/>
          </a:bodyPr>
          <a:lstStyle/>
          <a:p>
            <a:pPr algn="ctr"/>
            <a:r>
              <a:rPr lang="es-MX" sz="1400" dirty="0" smtClean="0">
                <a:latin typeface="Berlin Sans FB" panose="020E0602020502020306" pitchFamily="34" charset="0"/>
              </a:rPr>
              <a:t>comprima</a:t>
            </a:r>
            <a:endParaRPr lang="es-MX" sz="1400" dirty="0">
              <a:latin typeface="Berlin Sans FB" panose="020E0602020502020306" pitchFamily="34" charset="0"/>
            </a:endParaRPr>
          </a:p>
        </p:txBody>
      </p:sp>
    </p:spTree>
    <p:extLst>
      <p:ext uri="{BB962C8B-B14F-4D97-AF65-F5344CB8AC3E}">
        <p14:creationId xmlns:p14="http://schemas.microsoft.com/office/powerpoint/2010/main" val="9764763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Orígenes de la distribución normal</a:t>
            </a:r>
            <a:endParaRPr lang="es-MX" dirty="0"/>
          </a:p>
        </p:txBody>
      </p:sp>
      <p:sp>
        <p:nvSpPr>
          <p:cNvPr id="3" name="2 Marcador de fecha"/>
          <p:cNvSpPr>
            <a:spLocks noGrp="1"/>
          </p:cNvSpPr>
          <p:nvPr>
            <p:ph type="dt" sz="half" idx="10"/>
          </p:nvPr>
        </p:nvSpPr>
        <p:spPr/>
        <p:txBody>
          <a:bodyPr/>
          <a:lstStyle/>
          <a:p>
            <a:fld id="{0E99F59D-AC0B-4573-B758-B634B7E6FD28}" type="datetime1">
              <a:rPr lang="es-MX" smtClean="0"/>
              <a:t>17/05/2021</a:t>
            </a:fld>
            <a:endParaRPr lang="es-ES"/>
          </a:p>
        </p:txBody>
      </p:sp>
      <p:sp>
        <p:nvSpPr>
          <p:cNvPr id="4" name="3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5" name="4 Marcador de número de diapositiva"/>
          <p:cNvSpPr>
            <a:spLocks noGrp="1"/>
          </p:cNvSpPr>
          <p:nvPr>
            <p:ph type="sldNum" sz="quarter" idx="12"/>
          </p:nvPr>
        </p:nvSpPr>
        <p:spPr/>
        <p:txBody>
          <a:bodyPr/>
          <a:lstStyle/>
          <a:p>
            <a:fld id="{EBEDDAFB-5C92-4140-BFEA-ED9E26007142}" type="slidenum">
              <a:rPr lang="es-ES" smtClean="0"/>
              <a:pPr/>
              <a:t>54</a:t>
            </a:fld>
            <a:endParaRPr lang="es-E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67594"/>
            <a:ext cx="8248186"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755576" y="1020673"/>
            <a:ext cx="7416824" cy="830997"/>
          </a:xfrm>
          <a:prstGeom prst="rect">
            <a:avLst/>
          </a:prstGeom>
          <a:solidFill>
            <a:schemeClr val="bg1"/>
          </a:solidFill>
        </p:spPr>
        <p:txBody>
          <a:bodyPr wrap="square" rtlCol="0">
            <a:spAutoFit/>
          </a:bodyPr>
          <a:lstStyle/>
          <a:p>
            <a:r>
              <a:rPr lang="es-ES" sz="1600" dirty="0" smtClean="0"/>
              <a:t>El resultado es muy cercano a una curva suave, simétrica y con forma acampanada, la cual De </a:t>
            </a:r>
            <a:r>
              <a:rPr lang="es-ES" sz="1600" dirty="0" err="1" smtClean="0"/>
              <a:t>Moivre</a:t>
            </a:r>
            <a:r>
              <a:rPr lang="es-ES" sz="1600" dirty="0" smtClean="0"/>
              <a:t> demostró que estaba dada por la siguiente fórmula simple:</a:t>
            </a:r>
            <a:endParaRPr lang="es-MX" sz="1600" dirty="0"/>
          </a:p>
        </p:txBody>
      </p:sp>
      <p:sp>
        <p:nvSpPr>
          <p:cNvPr id="8" name="7 Llamada ovalada"/>
          <p:cNvSpPr/>
          <p:nvPr/>
        </p:nvSpPr>
        <p:spPr>
          <a:xfrm>
            <a:off x="1979712" y="2715766"/>
            <a:ext cx="1944215" cy="936104"/>
          </a:xfrm>
          <a:prstGeom prst="wedgeEllipseCallout">
            <a:avLst>
              <a:gd name="adj1" fmla="val -59325"/>
              <a:gd name="adj2" fmla="val 1584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smtClean="0">
                <a:latin typeface="Berlin Sans FB" panose="020E0602020502020306" pitchFamily="34" charset="0"/>
              </a:rPr>
              <a:t>¡Qué cosa bonita!</a:t>
            </a:r>
            <a:endParaRPr lang="es-MX" dirty="0">
              <a:latin typeface="Berlin Sans FB" panose="020E0602020502020306" pitchFamily="34" charset="0"/>
            </a:endParaRPr>
          </a:p>
        </p:txBody>
      </p:sp>
      <p:sp>
        <p:nvSpPr>
          <p:cNvPr id="9" name="8 CuadroTexto"/>
          <p:cNvSpPr txBox="1"/>
          <p:nvPr/>
        </p:nvSpPr>
        <p:spPr>
          <a:xfrm>
            <a:off x="5076056" y="1849066"/>
            <a:ext cx="3528392" cy="1446550"/>
          </a:xfrm>
          <a:prstGeom prst="rect">
            <a:avLst/>
          </a:prstGeom>
          <a:solidFill>
            <a:schemeClr val="bg1"/>
          </a:solidFill>
        </p:spPr>
        <p:txBody>
          <a:bodyPr wrap="square" rtlCol="0">
            <a:spAutoFit/>
          </a:bodyPr>
          <a:lstStyle/>
          <a:p>
            <a:pPr algn="ctr"/>
            <a:r>
              <a:rPr lang="es-ES" sz="1600" dirty="0" smtClean="0"/>
              <a:t>A esta función se le denomina la</a:t>
            </a:r>
          </a:p>
          <a:p>
            <a:pPr algn="ctr"/>
            <a:r>
              <a:rPr lang="es-ES" sz="2000" b="1" dirty="0" smtClean="0"/>
              <a:t>distribución normal estándar</a:t>
            </a:r>
          </a:p>
          <a:p>
            <a:pPr algn="ctr"/>
            <a:r>
              <a:rPr lang="es-ES" sz="1600" dirty="0" smtClean="0"/>
              <a:t>(</a:t>
            </a:r>
            <a:r>
              <a:rPr lang="es-ES" sz="1600" i="1" dirty="0" smtClean="0">
                <a:latin typeface="Times New Roman" panose="02020603050405020304" pitchFamily="18" charset="0"/>
                <a:cs typeface="Times New Roman" panose="02020603050405020304" pitchFamily="18" charset="0"/>
              </a:rPr>
              <a:t>e</a:t>
            </a:r>
            <a:r>
              <a:rPr lang="es-ES" sz="1600" dirty="0" smtClean="0"/>
              <a:t> es una constante matemática muy útil, aproximadamente igual a 2.718)</a:t>
            </a:r>
            <a:endParaRPr lang="es-MX" sz="1600" dirty="0"/>
          </a:p>
        </p:txBody>
      </p:sp>
    </p:spTree>
    <p:extLst>
      <p:ext uri="{BB962C8B-B14F-4D97-AF65-F5344CB8AC3E}">
        <p14:creationId xmlns:p14="http://schemas.microsoft.com/office/powerpoint/2010/main" val="976476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s-ES"/>
              <a:t>Distribución normal</a:t>
            </a:r>
          </a:p>
        </p:txBody>
      </p:sp>
      <mc:AlternateContent xmlns:mc="http://schemas.openxmlformats.org/markup-compatibility/2006" xmlns:a14="http://schemas.microsoft.com/office/drawing/2010/main">
        <mc:Choice Requires="a14">
          <p:sp>
            <p:nvSpPr>
              <p:cNvPr id="90115" name="Rectangle 3"/>
              <p:cNvSpPr>
                <a:spLocks noGrp="1" noChangeArrowheads="1"/>
              </p:cNvSpPr>
              <p:nvPr>
                <p:ph idx="1"/>
              </p:nvPr>
            </p:nvSpPr>
            <p:spPr/>
            <p:txBody>
              <a:bodyPr>
                <a:noAutofit/>
              </a:bodyPr>
              <a:lstStyle/>
              <a:p>
                <a:r>
                  <a:rPr lang="es-ES" sz="2800" dirty="0" smtClean="0"/>
                  <a:t>Sea </a:t>
                </a:r>
                <a:r>
                  <a:rPr lang="es-ES" sz="2800" i="1" dirty="0">
                    <a:latin typeface="Times New Roman" panose="02020603050405020304" pitchFamily="18" charset="0"/>
                    <a:cs typeface="Times New Roman" panose="02020603050405020304" pitchFamily="18" charset="0"/>
                  </a:rPr>
                  <a:t>X</a:t>
                </a:r>
                <a:r>
                  <a:rPr lang="es-ES" sz="2800" dirty="0"/>
                  <a:t> una variable aleatoria continua</a:t>
                </a:r>
              </a:p>
              <a:p>
                <a:r>
                  <a:rPr lang="es-ES" sz="2800" dirty="0"/>
                  <a:t>Se dice que </a:t>
                </a:r>
                <a:r>
                  <a:rPr lang="es-ES" sz="2800" i="1" dirty="0">
                    <a:latin typeface="Times New Roman" panose="02020603050405020304" pitchFamily="18" charset="0"/>
                    <a:cs typeface="Times New Roman" panose="02020603050405020304" pitchFamily="18" charset="0"/>
                  </a:rPr>
                  <a:t>X</a:t>
                </a:r>
                <a:r>
                  <a:rPr lang="es-ES" sz="2800" dirty="0"/>
                  <a:t> sigue la distribución Gaussiana o Normal con media </a:t>
                </a:r>
                <a:r>
                  <a:rPr lang="en-US" sz="2800" dirty="0">
                    <a:cs typeface="Arial" charset="0"/>
                  </a:rPr>
                  <a:t>µ y </a:t>
                </a:r>
                <a:r>
                  <a:rPr lang="en-US" sz="2800" dirty="0" err="1">
                    <a:cs typeface="Arial" charset="0"/>
                  </a:rPr>
                  <a:t>varianza</a:t>
                </a:r>
                <a:r>
                  <a:rPr lang="en-US" sz="2800" dirty="0">
                    <a:cs typeface="Arial" charset="0"/>
                  </a:rPr>
                  <a:t> </a:t>
                </a:r>
                <a:r>
                  <a:rPr lang="en-US" sz="2800" dirty="0">
                    <a:cs typeface="Arial" charset="0"/>
                    <a:sym typeface="Symbol" pitchFamily="18" charset="2"/>
                  </a:rPr>
                  <a:t></a:t>
                </a:r>
                <a:r>
                  <a:rPr lang="en-US" sz="2800" baseline="30000" dirty="0">
                    <a:cs typeface="Arial" charset="0"/>
                    <a:sym typeface="Symbol" pitchFamily="18" charset="2"/>
                  </a:rPr>
                  <a:t>2</a:t>
                </a:r>
                <a:r>
                  <a:rPr lang="en-US" sz="2800" dirty="0">
                    <a:cs typeface="Arial" charset="0"/>
                    <a:sym typeface="Symbol" pitchFamily="18" charset="2"/>
                  </a:rPr>
                  <a:t>, lo </a:t>
                </a:r>
                <a:r>
                  <a:rPr lang="en-US" sz="2800" dirty="0" err="1">
                    <a:cs typeface="Arial" charset="0"/>
                    <a:sym typeface="Symbol" pitchFamily="18" charset="2"/>
                  </a:rPr>
                  <a:t>cual</a:t>
                </a:r>
                <a:r>
                  <a:rPr lang="en-US" sz="2800" dirty="0">
                    <a:cs typeface="Arial" charset="0"/>
                    <a:sym typeface="Symbol" pitchFamily="18" charset="2"/>
                  </a:rPr>
                  <a:t> se </a:t>
                </a:r>
                <a:r>
                  <a:rPr lang="en-US" sz="2800" dirty="0" err="1">
                    <a:cs typeface="Arial" charset="0"/>
                    <a:sym typeface="Symbol" pitchFamily="18" charset="2"/>
                  </a:rPr>
                  <a:t>representa</a:t>
                </a:r>
                <a:r>
                  <a:rPr lang="en-US" sz="2800" dirty="0">
                    <a:cs typeface="Arial" charset="0"/>
                    <a:sym typeface="Symbol" pitchFamily="18" charset="2"/>
                  </a:rPr>
                  <a:t> con </a:t>
                </a:r>
                <a:r>
                  <a:rPr lang="en-US" sz="2800" i="1" dirty="0">
                    <a:latin typeface="Times New Roman" panose="02020603050405020304" pitchFamily="18" charset="0"/>
                    <a:cs typeface="Times New Roman" panose="02020603050405020304" pitchFamily="18" charset="0"/>
                    <a:sym typeface="Symbol" pitchFamily="18" charset="2"/>
                  </a:rPr>
                  <a:t>X</a:t>
                </a:r>
                <a:r>
                  <a:rPr lang="en-US" sz="2800" dirty="0">
                    <a:cs typeface="Arial" charset="0"/>
                    <a:sym typeface="Symbol" pitchFamily="18" charset="2"/>
                  </a:rPr>
                  <a:t>~</a:t>
                </a:r>
                <a:r>
                  <a:rPr lang="en-US" sz="2800" i="1" dirty="0">
                    <a:latin typeface="Times New Roman" panose="02020603050405020304" pitchFamily="18" charset="0"/>
                    <a:cs typeface="Times New Roman" panose="02020603050405020304" pitchFamily="18" charset="0"/>
                    <a:sym typeface="Symbol" pitchFamily="18" charset="2"/>
                  </a:rPr>
                  <a:t>N</a:t>
                </a:r>
                <a:r>
                  <a:rPr lang="en-US" sz="2800" dirty="0">
                    <a:cs typeface="Arial" charset="0"/>
                    <a:sym typeface="Symbol" pitchFamily="18" charset="2"/>
                  </a:rPr>
                  <a:t>(,</a:t>
                </a:r>
                <a:r>
                  <a:rPr lang="en-US" sz="2800" baseline="30000" dirty="0">
                    <a:cs typeface="Arial" charset="0"/>
                    <a:sym typeface="Symbol" pitchFamily="18" charset="2"/>
                  </a:rPr>
                  <a:t>2</a:t>
                </a:r>
                <a:r>
                  <a:rPr lang="en-US" sz="2800" dirty="0">
                    <a:cs typeface="Arial" charset="0"/>
                    <a:sym typeface="Symbol" pitchFamily="18" charset="2"/>
                  </a:rPr>
                  <a:t>), </a:t>
                </a:r>
                <a:r>
                  <a:rPr lang="en-US" sz="2800" dirty="0" err="1">
                    <a:cs typeface="Arial" charset="0"/>
                    <a:sym typeface="Symbol" pitchFamily="18" charset="2"/>
                  </a:rPr>
                  <a:t>si</a:t>
                </a:r>
                <a:r>
                  <a:rPr lang="en-US" sz="2800" dirty="0">
                    <a:cs typeface="Arial" charset="0"/>
                    <a:sym typeface="Symbol" pitchFamily="18" charset="2"/>
                  </a:rPr>
                  <a:t> </a:t>
                </a:r>
                <a:r>
                  <a:rPr lang="en-US" sz="2800" dirty="0" err="1">
                    <a:cs typeface="Arial" charset="0"/>
                    <a:sym typeface="Symbol" pitchFamily="18" charset="2"/>
                  </a:rPr>
                  <a:t>su</a:t>
                </a:r>
                <a:r>
                  <a:rPr lang="en-US" sz="2800" dirty="0">
                    <a:cs typeface="Arial" charset="0"/>
                    <a:sym typeface="Symbol" pitchFamily="18" charset="2"/>
                  </a:rPr>
                  <a:t> </a:t>
                </a:r>
                <a:r>
                  <a:rPr lang="en-US" sz="2800" i="1" dirty="0" err="1">
                    <a:cs typeface="Arial" charset="0"/>
                    <a:sym typeface="Symbol" pitchFamily="18" charset="2"/>
                  </a:rPr>
                  <a:t>fdp</a:t>
                </a:r>
                <a:r>
                  <a:rPr lang="en-US" sz="2800" dirty="0">
                    <a:cs typeface="Arial" charset="0"/>
                    <a:sym typeface="Symbol" pitchFamily="18" charset="2"/>
                  </a:rPr>
                  <a:t> </a:t>
                </a:r>
                <a:r>
                  <a:rPr lang="en-US" sz="2800" dirty="0" err="1" smtClean="0">
                    <a:cs typeface="Arial" charset="0"/>
                    <a:sym typeface="Symbol" pitchFamily="18" charset="2"/>
                  </a:rPr>
                  <a:t>es</a:t>
                </a:r>
                <a:endParaRPr lang="en-US" sz="2800" dirty="0" smtClean="0">
                  <a:cs typeface="Arial" charset="0"/>
                  <a:sym typeface="Symbol" pitchFamily="18" charset="2"/>
                </a:endParaRPr>
              </a:p>
              <a:p>
                <a:pPr marL="0" indent="0">
                  <a:buNone/>
                </a:pPr>
                <a14:m>
                  <m:oMathPara xmlns:m="http://schemas.openxmlformats.org/officeDocument/2006/math">
                    <m:oMathParaPr>
                      <m:jc m:val="centerGroup"/>
                    </m:oMathParaPr>
                    <m:oMath xmlns:m="http://schemas.openxmlformats.org/officeDocument/2006/math">
                      <m:r>
                        <a:rPr lang="es-MX" sz="2800" b="0" i="1" smtClean="0">
                          <a:latin typeface="Cambria Math"/>
                          <a:cs typeface="Arial" charset="0"/>
                          <a:sym typeface="Symbol" pitchFamily="18" charset="2"/>
                        </a:rPr>
                        <m:t>𝑓</m:t>
                      </m:r>
                      <m:d>
                        <m:dPr>
                          <m:ctrlPr>
                            <a:rPr lang="es-MX" sz="2800" b="0" i="1" smtClean="0">
                              <a:latin typeface="Cambria Math" panose="02040503050406030204" pitchFamily="18" charset="0"/>
                              <a:cs typeface="Arial" charset="0"/>
                              <a:sym typeface="Symbol" pitchFamily="18" charset="2"/>
                            </a:rPr>
                          </m:ctrlPr>
                        </m:dPr>
                        <m:e>
                          <m:r>
                            <a:rPr lang="es-MX" sz="2800" b="0" i="1" smtClean="0">
                              <a:latin typeface="Cambria Math"/>
                              <a:cs typeface="Arial" charset="0"/>
                              <a:sym typeface="Symbol" pitchFamily="18" charset="2"/>
                            </a:rPr>
                            <m:t>𝑥</m:t>
                          </m:r>
                        </m:e>
                      </m:d>
                      <m:r>
                        <a:rPr lang="es-MX" sz="2800" b="0" i="1" smtClean="0">
                          <a:latin typeface="Cambria Math"/>
                          <a:cs typeface="Arial" charset="0"/>
                          <a:sym typeface="Symbol" pitchFamily="18" charset="2"/>
                        </a:rPr>
                        <m:t>=</m:t>
                      </m:r>
                      <m:f>
                        <m:fPr>
                          <m:ctrlPr>
                            <a:rPr lang="es-MX" sz="2800" b="0" i="1" smtClean="0">
                              <a:latin typeface="Cambria Math" panose="02040503050406030204" pitchFamily="18" charset="0"/>
                              <a:cs typeface="Arial" charset="0"/>
                              <a:sym typeface="Symbol" pitchFamily="18" charset="2"/>
                            </a:rPr>
                          </m:ctrlPr>
                        </m:fPr>
                        <m:num>
                          <m:r>
                            <a:rPr lang="es-MX" sz="2800" b="0" i="1" smtClean="0">
                              <a:latin typeface="Cambria Math"/>
                              <a:cs typeface="Arial" charset="0"/>
                              <a:sym typeface="Symbol" pitchFamily="18" charset="2"/>
                            </a:rPr>
                            <m:t>1</m:t>
                          </m:r>
                        </m:num>
                        <m:den>
                          <m:r>
                            <a:rPr lang="es-MX" sz="2800" b="0" i="1" smtClean="0">
                              <a:latin typeface="Cambria Math"/>
                              <a:ea typeface="Cambria Math"/>
                              <a:cs typeface="Arial" charset="0"/>
                              <a:sym typeface="Symbol" pitchFamily="18" charset="2"/>
                            </a:rPr>
                            <m:t>𝜎</m:t>
                          </m:r>
                          <m:rad>
                            <m:radPr>
                              <m:degHide m:val="on"/>
                              <m:ctrlPr>
                                <a:rPr lang="es-MX" sz="2800" b="0" i="1" smtClean="0">
                                  <a:latin typeface="Cambria Math" panose="02040503050406030204" pitchFamily="18" charset="0"/>
                                  <a:ea typeface="Cambria Math"/>
                                  <a:cs typeface="Arial" charset="0"/>
                                  <a:sym typeface="Symbol" pitchFamily="18" charset="2"/>
                                </a:rPr>
                              </m:ctrlPr>
                            </m:radPr>
                            <m:deg/>
                            <m:e>
                              <m:r>
                                <a:rPr lang="es-MX" sz="2800" b="0" i="1" smtClean="0">
                                  <a:latin typeface="Cambria Math"/>
                                  <a:ea typeface="Cambria Math"/>
                                  <a:cs typeface="Arial" charset="0"/>
                                  <a:sym typeface="Symbol" pitchFamily="18" charset="2"/>
                                </a:rPr>
                                <m:t>2</m:t>
                              </m:r>
                              <m:r>
                                <a:rPr lang="es-MX" sz="2800" b="0" i="1" smtClean="0">
                                  <a:latin typeface="Cambria Math"/>
                                  <a:ea typeface="Cambria Math"/>
                                  <a:cs typeface="Arial" charset="0"/>
                                  <a:sym typeface="Symbol" pitchFamily="18" charset="2"/>
                                </a:rPr>
                                <m:t>𝜋</m:t>
                              </m:r>
                            </m:e>
                          </m:rad>
                        </m:den>
                      </m:f>
                      <m:r>
                        <a:rPr lang="es-MX" sz="2800" b="0" i="1" smtClean="0">
                          <a:latin typeface="Cambria Math"/>
                          <a:cs typeface="Arial" charset="0"/>
                          <a:sym typeface="Symbol" pitchFamily="18" charset="2"/>
                        </a:rPr>
                        <m:t>𝑒𝑥𝑝</m:t>
                      </m:r>
                      <m:d>
                        <m:dPr>
                          <m:begChr m:val="{"/>
                          <m:endChr m:val="}"/>
                          <m:ctrlPr>
                            <a:rPr lang="es-MX" sz="2800" b="0" i="1" smtClean="0">
                              <a:latin typeface="Cambria Math" panose="02040503050406030204" pitchFamily="18" charset="0"/>
                              <a:cs typeface="Arial" charset="0"/>
                              <a:sym typeface="Symbol" pitchFamily="18" charset="2"/>
                            </a:rPr>
                          </m:ctrlPr>
                        </m:dPr>
                        <m:e>
                          <m:r>
                            <a:rPr lang="es-MX" sz="2800" b="0" i="1" smtClean="0">
                              <a:latin typeface="Cambria Math"/>
                              <a:cs typeface="Arial" charset="0"/>
                              <a:sym typeface="Symbol" pitchFamily="18" charset="2"/>
                            </a:rPr>
                            <m:t>−</m:t>
                          </m:r>
                          <m:f>
                            <m:fPr>
                              <m:ctrlPr>
                                <a:rPr lang="es-MX" sz="2800" b="0" i="1" smtClean="0">
                                  <a:latin typeface="Cambria Math" panose="02040503050406030204" pitchFamily="18" charset="0"/>
                                  <a:cs typeface="Arial" charset="0"/>
                                  <a:sym typeface="Symbol" pitchFamily="18" charset="2"/>
                                </a:rPr>
                              </m:ctrlPr>
                            </m:fPr>
                            <m:num>
                              <m:r>
                                <a:rPr lang="es-MX" sz="2800" b="0" i="1" smtClean="0">
                                  <a:latin typeface="Cambria Math"/>
                                  <a:cs typeface="Arial" charset="0"/>
                                  <a:sym typeface="Symbol" pitchFamily="18" charset="2"/>
                                </a:rPr>
                                <m:t>1</m:t>
                              </m:r>
                            </m:num>
                            <m:den>
                              <m:r>
                                <a:rPr lang="es-MX" sz="2800" b="0" i="1" smtClean="0">
                                  <a:latin typeface="Cambria Math"/>
                                  <a:cs typeface="Arial" charset="0"/>
                                  <a:sym typeface="Symbol" pitchFamily="18" charset="2"/>
                                </a:rPr>
                                <m:t>2</m:t>
                              </m:r>
                            </m:den>
                          </m:f>
                          <m:sSup>
                            <m:sSupPr>
                              <m:ctrlPr>
                                <a:rPr lang="es-MX" sz="2800" b="0" i="1" smtClean="0">
                                  <a:latin typeface="Cambria Math" panose="02040503050406030204" pitchFamily="18" charset="0"/>
                                  <a:cs typeface="Arial" charset="0"/>
                                  <a:sym typeface="Symbol" pitchFamily="18" charset="2"/>
                                </a:rPr>
                              </m:ctrlPr>
                            </m:sSupPr>
                            <m:e>
                              <m:d>
                                <m:dPr>
                                  <m:ctrlPr>
                                    <a:rPr lang="es-MX" sz="2800" i="1">
                                      <a:latin typeface="Cambria Math" panose="02040503050406030204" pitchFamily="18" charset="0"/>
                                      <a:cs typeface="Arial" charset="0"/>
                                      <a:sym typeface="Symbol" pitchFamily="18" charset="2"/>
                                    </a:rPr>
                                  </m:ctrlPr>
                                </m:dPr>
                                <m:e>
                                  <m:f>
                                    <m:fPr>
                                      <m:ctrlPr>
                                        <a:rPr lang="es-MX" sz="2800" i="1">
                                          <a:latin typeface="Cambria Math" panose="02040503050406030204" pitchFamily="18" charset="0"/>
                                          <a:cs typeface="Arial" charset="0"/>
                                          <a:sym typeface="Symbol" pitchFamily="18" charset="2"/>
                                        </a:rPr>
                                      </m:ctrlPr>
                                    </m:fPr>
                                    <m:num>
                                      <m:r>
                                        <a:rPr lang="es-MX" sz="2800" i="1">
                                          <a:latin typeface="Cambria Math"/>
                                          <a:cs typeface="Arial" charset="0"/>
                                          <a:sym typeface="Symbol" pitchFamily="18" charset="2"/>
                                        </a:rPr>
                                        <m:t>𝑥</m:t>
                                      </m:r>
                                      <m:r>
                                        <a:rPr lang="es-MX" sz="2800" i="1">
                                          <a:latin typeface="Cambria Math"/>
                                          <a:cs typeface="Arial" charset="0"/>
                                          <a:sym typeface="Symbol" pitchFamily="18" charset="2"/>
                                        </a:rPr>
                                        <m:t>−</m:t>
                                      </m:r>
                                      <m:r>
                                        <a:rPr lang="es-MX" sz="2800" i="1">
                                          <a:latin typeface="Cambria Math"/>
                                          <a:ea typeface="Cambria Math"/>
                                          <a:cs typeface="Arial" charset="0"/>
                                          <a:sym typeface="Symbol" pitchFamily="18" charset="2"/>
                                        </a:rPr>
                                        <m:t>𝜇</m:t>
                                      </m:r>
                                    </m:num>
                                    <m:den>
                                      <m:r>
                                        <a:rPr lang="es-MX" sz="2800" i="1">
                                          <a:latin typeface="Cambria Math"/>
                                          <a:ea typeface="Cambria Math"/>
                                          <a:cs typeface="Arial" charset="0"/>
                                          <a:sym typeface="Symbol" pitchFamily="18" charset="2"/>
                                        </a:rPr>
                                        <m:t>𝜎</m:t>
                                      </m:r>
                                    </m:den>
                                  </m:f>
                                </m:e>
                              </m:d>
                            </m:e>
                            <m:sup>
                              <m:r>
                                <a:rPr lang="es-MX" sz="2800" b="0" i="1" smtClean="0">
                                  <a:latin typeface="Cambria Math"/>
                                  <a:cs typeface="Arial" charset="0"/>
                                  <a:sym typeface="Symbol" pitchFamily="18" charset="2"/>
                                </a:rPr>
                                <m:t>2</m:t>
                              </m:r>
                            </m:sup>
                          </m:sSup>
                        </m:e>
                      </m:d>
                    </m:oMath>
                  </m:oMathPara>
                </a14:m>
                <a:endParaRPr lang="es-MX" sz="2800" b="0" i="1" dirty="0" smtClean="0">
                  <a:latin typeface="Cambria Math"/>
                  <a:cs typeface="Arial" charset="0"/>
                  <a:sym typeface="Symbol" pitchFamily="18" charset="2"/>
                </a:endParaRPr>
              </a:p>
              <a:p>
                <a:pPr marL="0" indent="0">
                  <a:buNone/>
                </a:pPr>
                <a:endParaRPr lang="es-MX" sz="2800" b="0" i="1" dirty="0" smtClean="0">
                  <a:latin typeface="Cambria Math"/>
                  <a:cs typeface="Arial" charset="0"/>
                  <a:sym typeface="Symbol" pitchFamily="18" charset="2"/>
                </a:endParaRPr>
              </a:p>
              <a:p>
                <a:pPr marL="0" indent="0">
                  <a:buNone/>
                </a:pPr>
                <a14:m>
                  <m:oMathPara xmlns:m="http://schemas.openxmlformats.org/officeDocument/2006/math">
                    <m:oMathParaPr>
                      <m:jc m:val="centerGroup"/>
                    </m:oMathParaPr>
                    <m:oMath xmlns:m="http://schemas.openxmlformats.org/officeDocument/2006/math">
                      <m:r>
                        <a:rPr lang="es-MX" sz="2800" b="0" i="1" smtClean="0">
                          <a:latin typeface="Cambria Math"/>
                          <a:cs typeface="Arial" charset="0"/>
                          <a:sym typeface="Symbol" pitchFamily="18" charset="2"/>
                        </a:rPr>
                        <m:t>−</m:t>
                      </m:r>
                      <m:r>
                        <a:rPr lang="es-MX" sz="2800" b="0" i="1" smtClean="0">
                          <a:latin typeface="Cambria Math"/>
                          <a:ea typeface="Cambria Math"/>
                          <a:cs typeface="Arial" charset="0"/>
                          <a:sym typeface="Symbol" pitchFamily="18" charset="2"/>
                        </a:rPr>
                        <m:t>∞&lt;</m:t>
                      </m:r>
                      <m:r>
                        <a:rPr lang="es-MX" sz="2800" b="0" i="1" smtClean="0">
                          <a:latin typeface="Cambria Math"/>
                          <a:ea typeface="Cambria Math"/>
                          <a:cs typeface="Arial" charset="0"/>
                          <a:sym typeface="Symbol" pitchFamily="18" charset="2"/>
                        </a:rPr>
                        <m:t>𝑥</m:t>
                      </m:r>
                      <m:r>
                        <a:rPr lang="es-MX" sz="2800" b="0" i="1" smtClean="0">
                          <a:latin typeface="Cambria Math"/>
                          <a:ea typeface="Cambria Math"/>
                          <a:cs typeface="Arial" charset="0"/>
                          <a:sym typeface="Symbol" pitchFamily="18" charset="2"/>
                        </a:rPr>
                        <m:t>&lt;∞</m:t>
                      </m:r>
                    </m:oMath>
                  </m:oMathPara>
                </a14:m>
                <a:endParaRPr lang="en-US" sz="2800" dirty="0" smtClean="0">
                  <a:cs typeface="Arial" charset="0"/>
                  <a:sym typeface="Symbol" pitchFamily="18" charset="2"/>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l="-963" t="-1833"/>
                </a:stretch>
              </a:blipFill>
            </p:spPr>
            <p:txBody>
              <a:bodyPr/>
              <a:lstStyle/>
              <a:p>
                <a:r>
                  <a:rPr lang="es-MX">
                    <a:noFill/>
                  </a:rPr>
                  <a:t> </a:t>
                </a:r>
              </a:p>
            </p:txBody>
          </p:sp>
        </mc:Fallback>
      </mc:AlternateContent>
      <p:sp>
        <p:nvSpPr>
          <p:cNvPr id="5" name="3 Marcador de fecha"/>
          <p:cNvSpPr>
            <a:spLocks noGrp="1"/>
          </p:cNvSpPr>
          <p:nvPr>
            <p:ph type="dt" sz="half" idx="10"/>
          </p:nvPr>
        </p:nvSpPr>
        <p:spPr/>
        <p:txBody>
          <a:bodyPr/>
          <a:lstStyle/>
          <a:p>
            <a:fld id="{D3A626A8-932D-4046-AD59-68495D9BD3D0}" type="datetime1">
              <a:rPr lang="es-MX" smtClean="0"/>
              <a:t>17/05/2021</a:t>
            </a:fld>
            <a:endParaRPr lang="es-ES"/>
          </a:p>
        </p:txBody>
      </p:sp>
      <p:sp>
        <p:nvSpPr>
          <p:cNvPr id="6"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5 Marcador de número de diapositiva"/>
          <p:cNvSpPr>
            <a:spLocks noGrp="1"/>
          </p:cNvSpPr>
          <p:nvPr>
            <p:ph type="sldNum" sz="quarter" idx="12"/>
          </p:nvPr>
        </p:nvSpPr>
        <p:spPr/>
        <p:txBody>
          <a:bodyPr/>
          <a:lstStyle/>
          <a:p>
            <a:fld id="{86E8B091-9B7C-4D0A-B7BD-2C33E96FE39A}" type="slidenum">
              <a:rPr lang="es-ES"/>
              <a:pPr/>
              <a:t>55</a:t>
            </a:fld>
            <a:endParaRPr lang="es-ES"/>
          </a:p>
        </p:txBody>
      </p:sp>
    </p:spTree>
    <p:extLst>
      <p:ext uri="{BB962C8B-B14F-4D97-AF65-F5344CB8AC3E}">
        <p14:creationId xmlns:p14="http://schemas.microsoft.com/office/powerpoint/2010/main" val="16849992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s-ES"/>
              <a:t>Distribución normal</a:t>
            </a:r>
          </a:p>
        </p:txBody>
      </p:sp>
      <mc:AlternateContent xmlns:mc="http://schemas.openxmlformats.org/markup-compatibility/2006" xmlns:a14="http://schemas.microsoft.com/office/drawing/2010/main">
        <mc:Choice Requires="a14">
          <p:sp>
            <p:nvSpPr>
              <p:cNvPr id="90115" name="Rectangle 3"/>
              <p:cNvSpPr>
                <a:spLocks noGrp="1" noChangeArrowheads="1"/>
              </p:cNvSpPr>
              <p:nvPr>
                <p:ph idx="1"/>
              </p:nvPr>
            </p:nvSpPr>
            <p:spPr/>
            <p:txBody>
              <a:bodyPr>
                <a:noAutofit/>
              </a:bodyPr>
              <a:lstStyle/>
              <a:p>
                <a:r>
                  <a:rPr lang="en-US" sz="3200" dirty="0" smtClean="0">
                    <a:effectLst/>
                    <a:cs typeface="Arial" charset="0"/>
                    <a:sym typeface="Symbol" pitchFamily="18" charset="2"/>
                  </a:rPr>
                  <a:t>Los </a:t>
                </a:r>
                <a:r>
                  <a:rPr lang="en-US" sz="3200" dirty="0" err="1">
                    <a:effectLst/>
                    <a:cs typeface="Arial" charset="0"/>
                    <a:sym typeface="Symbol" pitchFamily="18" charset="2"/>
                  </a:rPr>
                  <a:t>parámetros</a:t>
                </a:r>
                <a:r>
                  <a:rPr lang="en-US" sz="3200" dirty="0">
                    <a:effectLst/>
                    <a:cs typeface="Arial" charset="0"/>
                    <a:sym typeface="Symbol" pitchFamily="18" charset="2"/>
                  </a:rPr>
                  <a:t> de la </a:t>
                </a:r>
                <a:r>
                  <a:rPr lang="en-US" sz="3200" dirty="0" err="1">
                    <a:effectLst/>
                    <a:cs typeface="Arial" charset="0"/>
                    <a:sym typeface="Symbol" pitchFamily="18" charset="2"/>
                  </a:rPr>
                  <a:t>distribución</a:t>
                </a:r>
                <a:r>
                  <a:rPr lang="en-US" sz="3200" dirty="0">
                    <a:effectLst/>
                    <a:cs typeface="Arial" charset="0"/>
                    <a:sym typeface="Symbol" pitchFamily="18" charset="2"/>
                  </a:rPr>
                  <a:t> normal son </a:t>
                </a:r>
                <a:r>
                  <a:rPr lang="en-US" sz="3200" dirty="0">
                    <a:effectLst/>
                    <a:cs typeface="Arial" charset="0"/>
                    <a:sym typeface="Symbol"/>
                  </a:rPr>
                  <a:t> y </a:t>
                </a:r>
                <a:r>
                  <a:rPr lang="en-US" sz="3200" baseline="30000" dirty="0" smtClean="0">
                    <a:effectLst/>
                    <a:cs typeface="Arial" charset="0"/>
                    <a:sym typeface="Symbol"/>
                  </a:rPr>
                  <a:t>2</a:t>
                </a:r>
                <a:endParaRPr lang="en-US" sz="3200" dirty="0" smtClean="0">
                  <a:effectLst/>
                  <a:cs typeface="Arial" charset="0"/>
                  <a:sym typeface="Symbol"/>
                </a:endParaRPr>
              </a:p>
              <a:p>
                <a:r>
                  <a:rPr lang="en-US" sz="3200" dirty="0" smtClean="0">
                    <a:effectLst/>
                    <a:cs typeface="Arial" charset="0"/>
                    <a:sym typeface="Symbol"/>
                  </a:rPr>
                  <a:t>Se </a:t>
                </a:r>
                <a:r>
                  <a:rPr lang="en-US" sz="3200" dirty="0" err="1" smtClean="0">
                    <a:effectLst/>
                    <a:cs typeface="Arial" charset="0"/>
                    <a:sym typeface="Symbol"/>
                  </a:rPr>
                  <a:t>puede</a:t>
                </a:r>
                <a:r>
                  <a:rPr lang="en-US" sz="3200" dirty="0" smtClean="0">
                    <a:effectLst/>
                    <a:cs typeface="Arial" charset="0"/>
                    <a:sym typeface="Symbol"/>
                  </a:rPr>
                  <a:t> </a:t>
                </a:r>
                <a:r>
                  <a:rPr lang="en-US" sz="3200" dirty="0" err="1" smtClean="0">
                    <a:effectLst/>
                    <a:cs typeface="Arial" charset="0"/>
                    <a:sym typeface="Symbol"/>
                  </a:rPr>
                  <a:t>demostrar</a:t>
                </a:r>
                <a:r>
                  <a:rPr lang="en-US" sz="3200" dirty="0" smtClean="0">
                    <a:effectLst/>
                    <a:cs typeface="Arial" charset="0"/>
                    <a:sym typeface="Symbol"/>
                  </a:rPr>
                  <a:t> que </a:t>
                </a:r>
                <a:r>
                  <a:rPr lang="en-US" sz="3200" dirty="0" err="1" smtClean="0">
                    <a:effectLst/>
                    <a:cs typeface="Arial" charset="0"/>
                    <a:sym typeface="Symbol"/>
                  </a:rPr>
                  <a:t>si</a:t>
                </a:r>
                <a:r>
                  <a:rPr lang="en-US" sz="3200" dirty="0" smtClean="0">
                    <a:effectLst/>
                    <a:cs typeface="Arial" charset="0"/>
                    <a:sym typeface="Symbol"/>
                  </a:rPr>
                  <a:t> </a:t>
                </a:r>
                <a:r>
                  <a:rPr lang="en-US" sz="3200" i="1" dirty="0">
                    <a:effectLst/>
                    <a:latin typeface="Times New Roman" panose="02020603050405020304" pitchFamily="18" charset="0"/>
                    <a:cs typeface="Times New Roman" panose="02020603050405020304" pitchFamily="18" charset="0"/>
                    <a:sym typeface="Symbol" pitchFamily="18" charset="2"/>
                  </a:rPr>
                  <a:t>X</a:t>
                </a:r>
                <a:r>
                  <a:rPr lang="en-US" sz="3200" dirty="0">
                    <a:effectLst/>
                    <a:cs typeface="Arial" charset="0"/>
                    <a:sym typeface="Symbol" pitchFamily="18" charset="2"/>
                  </a:rPr>
                  <a:t>~</a:t>
                </a:r>
                <a:r>
                  <a:rPr lang="en-US" sz="3200" i="1" dirty="0">
                    <a:effectLst/>
                    <a:latin typeface="Times New Roman" panose="02020603050405020304" pitchFamily="18" charset="0"/>
                    <a:cs typeface="Times New Roman" panose="02020603050405020304" pitchFamily="18" charset="0"/>
                    <a:sym typeface="Symbol" pitchFamily="18" charset="2"/>
                  </a:rPr>
                  <a:t>N</a:t>
                </a:r>
                <a:r>
                  <a:rPr lang="en-US" sz="3200" dirty="0">
                    <a:effectLst/>
                    <a:cs typeface="Arial" charset="0"/>
                    <a:sym typeface="Symbol" pitchFamily="18" charset="2"/>
                  </a:rPr>
                  <a:t>(,</a:t>
                </a:r>
                <a:r>
                  <a:rPr lang="en-US" sz="3200" baseline="30000" dirty="0">
                    <a:effectLst/>
                    <a:cs typeface="Arial" charset="0"/>
                    <a:sym typeface="Symbol" pitchFamily="18" charset="2"/>
                  </a:rPr>
                  <a:t>2</a:t>
                </a:r>
                <a:r>
                  <a:rPr lang="en-US" sz="3200" dirty="0" smtClean="0">
                    <a:effectLst/>
                    <a:cs typeface="Arial" charset="0"/>
                    <a:sym typeface="Symbol" pitchFamily="18" charset="2"/>
                  </a:rPr>
                  <a:t>), </a:t>
                </a:r>
                <a:r>
                  <a:rPr lang="en-US" sz="3200" dirty="0" err="1" smtClean="0">
                    <a:effectLst/>
                    <a:cs typeface="Arial" charset="0"/>
                    <a:sym typeface="Symbol" pitchFamily="18" charset="2"/>
                  </a:rPr>
                  <a:t>entonces</a:t>
                </a:r>
                <a:endParaRPr lang="es-MX" sz="3200" b="0" i="1" dirty="0" smtClean="0">
                  <a:effectLst/>
                  <a:latin typeface="Cambria Math"/>
                  <a:cs typeface="Arial" charset="0"/>
                  <a:sym typeface="Symbol"/>
                </a:endParaRPr>
              </a:p>
              <a:p>
                <a:pPr marL="0" indent="0">
                  <a:buNone/>
                </a:pPr>
                <a14:m>
                  <m:oMathPara xmlns:m="http://schemas.openxmlformats.org/officeDocument/2006/math">
                    <m:oMathParaPr>
                      <m:jc m:val="centerGroup"/>
                    </m:oMathParaPr>
                    <m:oMath xmlns:m="http://schemas.openxmlformats.org/officeDocument/2006/math">
                      <m:r>
                        <a:rPr lang="es-MX" sz="3200" b="0" i="1" smtClean="0">
                          <a:effectLst/>
                          <a:latin typeface="Cambria Math"/>
                          <a:cs typeface="Arial" charset="0"/>
                          <a:sym typeface="Symbol"/>
                        </a:rPr>
                        <m:t>𝐸</m:t>
                      </m:r>
                      <m:d>
                        <m:dPr>
                          <m:ctrlPr>
                            <a:rPr lang="es-MX" sz="3200" b="0" i="1" smtClean="0">
                              <a:effectLst/>
                              <a:latin typeface="Cambria Math" panose="02040503050406030204" pitchFamily="18" charset="0"/>
                              <a:cs typeface="Arial" charset="0"/>
                              <a:sym typeface="Symbol"/>
                            </a:rPr>
                          </m:ctrlPr>
                        </m:dPr>
                        <m:e>
                          <m:r>
                            <a:rPr lang="es-MX" sz="3200" b="0" i="1" smtClean="0">
                              <a:effectLst/>
                              <a:latin typeface="Cambria Math"/>
                              <a:cs typeface="Arial" charset="0"/>
                              <a:sym typeface="Symbol"/>
                            </a:rPr>
                            <m:t>𝑋</m:t>
                          </m:r>
                        </m:e>
                      </m:d>
                      <m:r>
                        <a:rPr lang="es-MX" sz="3200" b="0" i="1" smtClean="0">
                          <a:effectLst/>
                          <a:latin typeface="Cambria Math"/>
                          <a:cs typeface="Arial" charset="0"/>
                          <a:sym typeface="Symbol"/>
                        </a:rPr>
                        <m:t>=</m:t>
                      </m:r>
                      <m:r>
                        <a:rPr lang="es-MX" sz="3200" b="0" i="1" smtClean="0">
                          <a:effectLst/>
                          <a:latin typeface="Cambria Math"/>
                          <a:ea typeface="Cambria Math"/>
                          <a:cs typeface="Arial" charset="0"/>
                          <a:sym typeface="Symbol"/>
                        </a:rPr>
                        <m:t>𝜇</m:t>
                      </m:r>
                    </m:oMath>
                  </m:oMathPara>
                </a14:m>
                <a:endParaRPr lang="es-MX" sz="3200" b="0" dirty="0" smtClean="0">
                  <a:effectLst/>
                  <a:cs typeface="Arial" charset="0"/>
                  <a:sym typeface="Symbol"/>
                </a:endParaRPr>
              </a:p>
              <a:p>
                <a:pPr marL="182563" indent="0">
                  <a:buNone/>
                </a:pPr>
                <a:r>
                  <a:rPr lang="es-MX" sz="3200" dirty="0" smtClean="0">
                    <a:effectLst/>
                    <a:cs typeface="Arial" charset="0"/>
                    <a:sym typeface="Symbol"/>
                  </a:rPr>
                  <a:t>y</a:t>
                </a:r>
                <a:endParaRPr lang="es-MX" sz="3200" b="0" dirty="0" smtClean="0">
                  <a:effectLst/>
                  <a:cs typeface="Arial" charset="0"/>
                  <a:sym typeface="Symbol"/>
                </a:endParaRPr>
              </a:p>
              <a:p>
                <a:pPr marL="0" indent="0">
                  <a:buNone/>
                </a:pPr>
                <a14:m>
                  <m:oMathPara xmlns:m="http://schemas.openxmlformats.org/officeDocument/2006/math">
                    <m:oMathParaPr>
                      <m:jc m:val="centerGroup"/>
                    </m:oMathParaPr>
                    <m:oMath xmlns:m="http://schemas.openxmlformats.org/officeDocument/2006/math">
                      <m:r>
                        <a:rPr lang="es-MX" sz="3200" b="0" i="1" smtClean="0">
                          <a:effectLst/>
                          <a:latin typeface="Cambria Math"/>
                          <a:cs typeface="Arial" charset="0"/>
                          <a:sym typeface="Symbol" pitchFamily="18" charset="2"/>
                        </a:rPr>
                        <m:t>𝑉𝑎𝑟</m:t>
                      </m:r>
                      <m:d>
                        <m:dPr>
                          <m:ctrlPr>
                            <a:rPr lang="es-MX" sz="3200" b="0" i="1" smtClean="0">
                              <a:effectLst/>
                              <a:latin typeface="Cambria Math" panose="02040503050406030204" pitchFamily="18" charset="0"/>
                              <a:cs typeface="Arial" charset="0"/>
                              <a:sym typeface="Symbol" pitchFamily="18" charset="2"/>
                            </a:rPr>
                          </m:ctrlPr>
                        </m:dPr>
                        <m:e>
                          <m:r>
                            <a:rPr lang="es-MX" sz="3200" b="0" i="1" smtClean="0">
                              <a:effectLst/>
                              <a:latin typeface="Cambria Math"/>
                              <a:cs typeface="Arial" charset="0"/>
                              <a:sym typeface="Symbol" pitchFamily="18" charset="2"/>
                            </a:rPr>
                            <m:t>𝑋</m:t>
                          </m:r>
                        </m:e>
                      </m:d>
                      <m:r>
                        <a:rPr lang="es-MX" sz="3200" b="0" i="1" smtClean="0">
                          <a:effectLst/>
                          <a:latin typeface="Cambria Math"/>
                          <a:cs typeface="Arial" charset="0"/>
                          <a:sym typeface="Symbol" pitchFamily="18" charset="2"/>
                        </a:rPr>
                        <m:t>=</m:t>
                      </m:r>
                      <m:sSup>
                        <m:sSupPr>
                          <m:ctrlPr>
                            <a:rPr lang="es-MX" sz="3200" b="0" i="1" smtClean="0">
                              <a:effectLst/>
                              <a:latin typeface="Cambria Math" panose="02040503050406030204" pitchFamily="18" charset="0"/>
                              <a:cs typeface="Arial" charset="0"/>
                              <a:sym typeface="Symbol" pitchFamily="18" charset="2"/>
                            </a:rPr>
                          </m:ctrlPr>
                        </m:sSupPr>
                        <m:e>
                          <m:r>
                            <a:rPr lang="es-MX" sz="3200" b="0" i="1" smtClean="0">
                              <a:effectLst/>
                              <a:latin typeface="Cambria Math"/>
                              <a:ea typeface="Cambria Math"/>
                              <a:cs typeface="Arial" charset="0"/>
                              <a:sym typeface="Symbol" pitchFamily="18" charset="2"/>
                            </a:rPr>
                            <m:t>𝜎</m:t>
                          </m:r>
                        </m:e>
                        <m:sup>
                          <m:r>
                            <a:rPr lang="es-MX" sz="3200" b="0" i="1" smtClean="0">
                              <a:effectLst/>
                              <a:latin typeface="Cambria Math"/>
                              <a:cs typeface="Arial" charset="0"/>
                              <a:sym typeface="Symbol" pitchFamily="18" charset="2"/>
                            </a:rPr>
                            <m:t>2</m:t>
                          </m:r>
                        </m:sup>
                      </m:sSup>
                    </m:oMath>
                  </m:oMathPara>
                </a14:m>
                <a:endParaRPr lang="en-US" sz="3200" dirty="0">
                  <a:effectLst/>
                  <a:cs typeface="Arial" charset="0"/>
                  <a:sym typeface="Symbol" pitchFamily="18" charset="2"/>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l="-1259" t="-2167"/>
                </a:stretch>
              </a:blipFill>
            </p:spPr>
            <p:txBody>
              <a:bodyPr/>
              <a:lstStyle/>
              <a:p>
                <a:r>
                  <a:rPr lang="es-MX">
                    <a:noFill/>
                  </a:rPr>
                  <a:t> </a:t>
                </a:r>
              </a:p>
            </p:txBody>
          </p:sp>
        </mc:Fallback>
      </mc:AlternateContent>
      <p:sp>
        <p:nvSpPr>
          <p:cNvPr id="5" name="3 Marcador de fecha"/>
          <p:cNvSpPr>
            <a:spLocks noGrp="1"/>
          </p:cNvSpPr>
          <p:nvPr>
            <p:ph type="dt" sz="half" idx="10"/>
          </p:nvPr>
        </p:nvSpPr>
        <p:spPr/>
        <p:txBody>
          <a:bodyPr/>
          <a:lstStyle/>
          <a:p>
            <a:fld id="{35FB0F2D-E9AA-4628-810D-3A23B726D65E}" type="datetime1">
              <a:rPr lang="es-MX" smtClean="0"/>
              <a:t>17/05/2021</a:t>
            </a:fld>
            <a:endParaRPr lang="es-ES"/>
          </a:p>
        </p:txBody>
      </p:sp>
      <p:sp>
        <p:nvSpPr>
          <p:cNvPr id="6"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5 Marcador de número de diapositiva"/>
          <p:cNvSpPr>
            <a:spLocks noGrp="1"/>
          </p:cNvSpPr>
          <p:nvPr>
            <p:ph type="sldNum" sz="quarter" idx="12"/>
          </p:nvPr>
        </p:nvSpPr>
        <p:spPr/>
        <p:txBody>
          <a:bodyPr/>
          <a:lstStyle/>
          <a:p>
            <a:fld id="{86E8B091-9B7C-4D0A-B7BD-2C33E96FE39A}" type="slidenum">
              <a:rPr lang="es-ES"/>
              <a:pPr/>
              <a:t>56</a:t>
            </a:fld>
            <a:endParaRPr lang="es-ES"/>
          </a:p>
        </p:txBody>
      </p:sp>
    </p:spTree>
    <p:extLst>
      <p:ext uri="{BB962C8B-B14F-4D97-AF65-F5344CB8AC3E}">
        <p14:creationId xmlns:p14="http://schemas.microsoft.com/office/powerpoint/2010/main" val="16849992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Normal</a:t>
            </a:r>
            <a:endParaRPr lang="es-MX" dirty="0"/>
          </a:p>
        </p:txBody>
      </p:sp>
      <p:sp>
        <p:nvSpPr>
          <p:cNvPr id="3" name="Marcador de contenido 2"/>
          <p:cNvSpPr>
            <a:spLocks noGrp="1"/>
          </p:cNvSpPr>
          <p:nvPr>
            <p:ph idx="1"/>
          </p:nvPr>
        </p:nvSpPr>
        <p:spPr/>
        <p:txBody>
          <a:bodyPr/>
          <a:lstStyle/>
          <a:p>
            <a:r>
              <a:rPr lang="es-MX" dirty="0" smtClean="0"/>
              <a:t>Experimento físico para simular la distribución Normal</a:t>
            </a:r>
            <a:r>
              <a:rPr lang="es-MX" dirty="0"/>
              <a:t>: Máquina de Galton </a:t>
            </a:r>
            <a:r>
              <a:rPr lang="es-MX" dirty="0">
                <a:hlinkClick r:id="rId2"/>
              </a:rPr>
              <a:t>https://</a:t>
            </a:r>
            <a:r>
              <a:rPr lang="es-MX" dirty="0" smtClean="0">
                <a:hlinkClick r:id="rId2"/>
              </a:rPr>
              <a:t>www.youtube.com/watch?v=1DTRzPRfu6s</a:t>
            </a:r>
            <a:r>
              <a:rPr lang="es-MX" dirty="0" smtClean="0"/>
              <a:t> </a:t>
            </a:r>
            <a:endParaRPr lang="es-MX" dirty="0"/>
          </a:p>
        </p:txBody>
      </p:sp>
      <p:sp>
        <p:nvSpPr>
          <p:cNvPr id="4" name="Marcador de fecha 3"/>
          <p:cNvSpPr>
            <a:spLocks noGrp="1"/>
          </p:cNvSpPr>
          <p:nvPr>
            <p:ph type="dt" sz="half" idx="10"/>
          </p:nvPr>
        </p:nvSpPr>
        <p:spPr/>
        <p:txBody>
          <a:bodyPr/>
          <a:lstStyle/>
          <a:p>
            <a:fld id="{85A3B568-AB3D-4D49-8989-E7BD02AD0834}" type="datetime1">
              <a:rPr lang="es-MX" smtClean="0"/>
              <a:t>17/05/2021</a:t>
            </a:fld>
            <a:endParaRPr lang="es-ES"/>
          </a:p>
        </p:txBody>
      </p:sp>
      <p:sp>
        <p:nvSpPr>
          <p:cNvPr id="5" name="Marcador de pie de página 4"/>
          <p:cNvSpPr>
            <a:spLocks noGrp="1"/>
          </p:cNvSpPr>
          <p:nvPr>
            <p:ph type="ftr" sz="quarter" idx="11"/>
          </p:nvPr>
        </p:nvSpPr>
        <p:spPr/>
        <p:txBody>
          <a:bodyPr/>
          <a:lstStyle/>
          <a:p>
            <a:r>
              <a:rPr lang="es-ES" smtClean="0"/>
              <a:t>Distribuciones Continuas de Probabilidad v2.1.1016</a:t>
            </a:r>
            <a:endParaRPr lang="es-ES"/>
          </a:p>
        </p:txBody>
      </p:sp>
      <p:sp>
        <p:nvSpPr>
          <p:cNvPr id="6" name="Marcador de número de diapositiva 5"/>
          <p:cNvSpPr>
            <a:spLocks noGrp="1"/>
          </p:cNvSpPr>
          <p:nvPr>
            <p:ph type="sldNum" sz="quarter" idx="12"/>
          </p:nvPr>
        </p:nvSpPr>
        <p:spPr/>
        <p:txBody>
          <a:bodyPr/>
          <a:lstStyle/>
          <a:p>
            <a:fld id="{A8A64D2E-177E-4DC9-B325-14D348D5263C}" type="slidenum">
              <a:rPr lang="es-ES" smtClean="0"/>
              <a:pPr/>
              <a:t>57</a:t>
            </a:fld>
            <a:endParaRPr lang="es-ES"/>
          </a:p>
        </p:txBody>
      </p:sp>
    </p:spTree>
    <p:extLst>
      <p:ext uri="{BB962C8B-B14F-4D97-AF65-F5344CB8AC3E}">
        <p14:creationId xmlns:p14="http://schemas.microsoft.com/office/powerpoint/2010/main" val="33690881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80AFB16F-33DB-4AF9-B626-07A862D4726B}"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58</a:t>
            </a:fld>
            <a:endParaRPr lang="es-ES"/>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849" y="856859"/>
            <a:ext cx="5716302" cy="3429782"/>
          </a:xfrm>
          <a:prstGeom prst="rect">
            <a:avLst/>
          </a:prstGeom>
        </p:spPr>
      </p:pic>
    </p:spTree>
    <p:extLst>
      <p:ext uri="{BB962C8B-B14F-4D97-AF65-F5344CB8AC3E}">
        <p14:creationId xmlns:p14="http://schemas.microsoft.com/office/powerpoint/2010/main" val="1284161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s-ES" altLang="es-MX" smtClean="0">
                <a:latin typeface="Symbol" pitchFamily="18" charset="2"/>
              </a:rPr>
              <a:t>m </a:t>
            </a:r>
            <a:r>
              <a:rPr lang="es-ES" altLang="es-MX" smtClean="0"/>
              <a:t>Medida de centralidad</a:t>
            </a:r>
          </a:p>
        </p:txBody>
      </p:sp>
      <p:sp>
        <p:nvSpPr>
          <p:cNvPr id="46083" name="Rectangle 3"/>
          <p:cNvSpPr>
            <a:spLocks noChangeArrowheads="1"/>
          </p:cNvSpPr>
          <p:nvPr/>
        </p:nvSpPr>
        <p:spPr bwMode="auto">
          <a:xfrm>
            <a:off x="2771775" y="4462463"/>
            <a:ext cx="3600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pPr>
            <a:r>
              <a:rPr lang="es-MX" altLang="es-MX" sz="2800">
                <a:solidFill>
                  <a:srgbClr val="000000"/>
                </a:solidFill>
                <a:latin typeface="Times New Roman" pitchFamily="18" charset="0"/>
              </a:rPr>
              <a:t>Diferentes </a:t>
            </a:r>
            <a:r>
              <a:rPr lang="es-MX" altLang="es-MX" sz="2800">
                <a:solidFill>
                  <a:srgbClr val="000000"/>
                </a:solidFill>
                <a:latin typeface="Symbol" pitchFamily="18" charset="2"/>
              </a:rPr>
              <a:t>m</a:t>
            </a:r>
            <a:endParaRPr lang="en-US" altLang="es-MX" sz="2800">
              <a:solidFill>
                <a:srgbClr val="000000"/>
              </a:solidFill>
              <a:latin typeface="Symbol" pitchFamily="18" charset="2"/>
            </a:endParaRPr>
          </a:p>
        </p:txBody>
      </p:sp>
      <p:sp>
        <p:nvSpPr>
          <p:cNvPr id="46084" name="Rectangle 4"/>
          <p:cNvSpPr>
            <a:spLocks noChangeArrowheads="1"/>
          </p:cNvSpPr>
          <p:nvPr/>
        </p:nvSpPr>
        <p:spPr bwMode="auto">
          <a:xfrm>
            <a:off x="6516688" y="2463404"/>
            <a:ext cx="11592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s-MX" altLang="es-MX" sz="2400">
                <a:solidFill>
                  <a:srgbClr val="99CCFF"/>
                </a:solidFill>
                <a:latin typeface="Times New Roman" pitchFamily="18" charset="0"/>
                <a:sym typeface="Symbol" pitchFamily="18" charset="2"/>
              </a:rPr>
              <a:t>E(x)= </a:t>
            </a:r>
            <a:endParaRPr lang="en-US" altLang="es-MX" sz="2400">
              <a:solidFill>
                <a:srgbClr val="99CCFF"/>
              </a:solidFill>
              <a:latin typeface="Times New Roman" pitchFamily="18" charset="0"/>
              <a:sym typeface="Symbol" pitchFamily="18" charset="2"/>
            </a:endParaRPr>
          </a:p>
        </p:txBody>
      </p:sp>
      <p:pic>
        <p:nvPicPr>
          <p:cNvPr id="46085" name="Picture 5" descr="normal_media"/>
          <p:cNvPicPr>
            <a:picLocks noGrp="1"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3439" y="1869281"/>
            <a:ext cx="4033837" cy="20943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086" name="Picture 6"/>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68314" y="1815703"/>
            <a:ext cx="4033837" cy="2443163"/>
          </a:xfrm>
          <a:noFill/>
          <a:extLs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2" name="1 Marcador de fecha"/>
          <p:cNvSpPr>
            <a:spLocks noGrp="1"/>
          </p:cNvSpPr>
          <p:nvPr>
            <p:ph type="dt" sz="half" idx="10"/>
          </p:nvPr>
        </p:nvSpPr>
        <p:spPr/>
        <p:txBody>
          <a:bodyPr/>
          <a:lstStyle/>
          <a:p>
            <a:fld id="{C22277C4-2ED2-4E42-BEBA-76EAD9D2BD40}"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94C03584-A8C1-4821-B8CF-C0903AD7327A}" type="slidenum">
              <a:rPr lang="es-ES" smtClean="0"/>
              <a:pPr/>
              <a:t>59</a:t>
            </a:fld>
            <a:endParaRPr lang="es-ES"/>
          </a:p>
        </p:txBody>
      </p:sp>
    </p:spTree>
    <p:extLst>
      <p:ext uri="{BB962C8B-B14F-4D97-AF65-F5344CB8AC3E}">
        <p14:creationId xmlns:p14="http://schemas.microsoft.com/office/powerpoint/2010/main" val="3852083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La probabilidad de una variable continua comprendida como un área</a:t>
            </a:r>
            <a:endParaRPr lang="es-MX" dirty="0"/>
          </a:p>
        </p:txBody>
      </p:sp>
      <p:sp>
        <p:nvSpPr>
          <p:cNvPr id="3" name="2 Marcador de contenido"/>
          <p:cNvSpPr>
            <a:spLocks noGrp="1"/>
          </p:cNvSpPr>
          <p:nvPr>
            <p:ph sz="half" idx="1"/>
          </p:nvPr>
        </p:nvSpPr>
        <p:spPr/>
        <p:txBody>
          <a:bodyPr/>
          <a:lstStyle/>
          <a:p>
            <a:r>
              <a:rPr lang="es-MX" dirty="0" smtClean="0"/>
              <a:t>En el caso de una variable aleatoria continua </a:t>
            </a:r>
            <a:r>
              <a:rPr lang="es-MX" i="1" dirty="0" smtClean="0">
                <a:latin typeface="Times New Roman" panose="02020603050405020304" pitchFamily="18" charset="0"/>
                <a:cs typeface="Times New Roman" panose="02020603050405020304" pitchFamily="18" charset="0"/>
              </a:rPr>
              <a:t>X</a:t>
            </a:r>
            <a:r>
              <a:rPr lang="es-MX" dirty="0" smtClean="0"/>
              <a:t> con </a:t>
            </a:r>
            <a:r>
              <a:rPr lang="es-MX" dirty="0" err="1" smtClean="0"/>
              <a:t>fdp</a:t>
            </a:r>
            <a:r>
              <a:rPr lang="es-MX" dirty="0" smtClean="0"/>
              <a:t> </a:t>
            </a:r>
            <a:r>
              <a:rPr lang="es-MX" i="1" dirty="0">
                <a:latin typeface="Times New Roman" panose="02020603050405020304" pitchFamily="18" charset="0"/>
                <a:cs typeface="Times New Roman" panose="02020603050405020304" pitchFamily="18" charset="0"/>
              </a:rPr>
              <a:t>f</a:t>
            </a:r>
            <a:r>
              <a:rPr lang="es-MX" dirty="0" smtClean="0"/>
              <a:t>, el </a:t>
            </a:r>
            <a:r>
              <a:rPr lang="es-MX" b="1" dirty="0" smtClean="0">
                <a:solidFill>
                  <a:srgbClr val="FF0000"/>
                </a:solidFill>
              </a:rPr>
              <a:t>área</a:t>
            </a:r>
            <a:r>
              <a:rPr lang="es-MX" dirty="0" smtClean="0">
                <a:solidFill>
                  <a:srgbClr val="FF0000"/>
                </a:solidFill>
              </a:rPr>
              <a:t> </a:t>
            </a:r>
            <a:r>
              <a:rPr lang="es-MX" dirty="0" smtClean="0"/>
              <a:t>bajo </a:t>
            </a:r>
            <a:r>
              <a:rPr lang="es-MX" i="1" dirty="0">
                <a:latin typeface="Times New Roman" panose="02020603050405020304" pitchFamily="18" charset="0"/>
                <a:cs typeface="Times New Roman" panose="02020603050405020304" pitchFamily="18" charset="0"/>
              </a:rPr>
              <a:t>f</a:t>
            </a:r>
            <a:r>
              <a:rPr lang="es-MX" dirty="0" smtClean="0"/>
              <a:t> entre dos puntos </a:t>
            </a:r>
            <a:r>
              <a:rPr lang="es-MX" i="1" dirty="0">
                <a:latin typeface="Times New Roman" panose="02020603050405020304" pitchFamily="18" charset="0"/>
                <a:cs typeface="Times New Roman" panose="02020603050405020304" pitchFamily="18" charset="0"/>
              </a:rPr>
              <a:t>a</a:t>
            </a:r>
            <a:r>
              <a:rPr lang="es-MX" dirty="0" smtClean="0"/>
              <a:t> y </a:t>
            </a:r>
            <a:r>
              <a:rPr lang="es-MX" i="1" dirty="0">
                <a:latin typeface="Times New Roman" panose="02020603050405020304" pitchFamily="18" charset="0"/>
                <a:cs typeface="Times New Roman" panose="02020603050405020304" pitchFamily="18" charset="0"/>
              </a:rPr>
              <a:t>b</a:t>
            </a:r>
            <a:r>
              <a:rPr lang="es-MX" dirty="0" smtClean="0"/>
              <a:t> es la </a:t>
            </a:r>
            <a:r>
              <a:rPr lang="es-MX" b="1" dirty="0" smtClean="0">
                <a:solidFill>
                  <a:srgbClr val="FF0000"/>
                </a:solidFill>
              </a:rPr>
              <a:t>probabilidad</a:t>
            </a:r>
            <a:r>
              <a:rPr lang="es-MX" dirty="0" smtClean="0">
                <a:solidFill>
                  <a:srgbClr val="FF0000"/>
                </a:solidFill>
              </a:rPr>
              <a:t> </a:t>
            </a:r>
            <a:r>
              <a:rPr lang="es-MX" dirty="0" smtClean="0"/>
              <a:t>de que la variable esté entre esos dos puntos</a:t>
            </a:r>
            <a:endParaRPr lang="es-MX" dirty="0"/>
          </a:p>
        </p:txBody>
      </p:sp>
      <p:pic>
        <p:nvPicPr>
          <p:cNvPr id="8" name="7 Marcador de contenido"/>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057100"/>
            <a:ext cx="4038600" cy="1934174"/>
          </a:xfrm>
        </p:spPr>
      </p:pic>
      <p:sp>
        <p:nvSpPr>
          <p:cNvPr id="5" name="4 Marcador de fecha"/>
          <p:cNvSpPr>
            <a:spLocks noGrp="1"/>
          </p:cNvSpPr>
          <p:nvPr>
            <p:ph type="dt" sz="half" idx="10"/>
          </p:nvPr>
        </p:nvSpPr>
        <p:spPr/>
        <p:txBody>
          <a:bodyPr/>
          <a:lstStyle/>
          <a:p>
            <a:fld id="{85FC5216-E2A6-40FD-AD31-9DD5E7C401D1}" type="datetime1">
              <a:rPr lang="es-MX" smtClean="0"/>
              <a:t>17/05/2021</a:t>
            </a:fld>
            <a:endParaRPr lang="es-ES" dirty="0"/>
          </a:p>
        </p:txBody>
      </p:sp>
      <p:sp>
        <p:nvSpPr>
          <p:cNvPr id="6" name="5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6</a:t>
            </a:fld>
            <a:endParaRPr lang="es-ES"/>
          </a:p>
        </p:txBody>
      </p:sp>
      <p:grpSp>
        <p:nvGrpSpPr>
          <p:cNvPr id="4" name="3 Grupo"/>
          <p:cNvGrpSpPr/>
          <p:nvPr/>
        </p:nvGrpSpPr>
        <p:grpSpPr>
          <a:xfrm>
            <a:off x="3347864" y="3489854"/>
            <a:ext cx="4464496" cy="1632141"/>
            <a:chOff x="3347864" y="4653136"/>
            <a:chExt cx="4464496" cy="2176188"/>
          </a:xfrm>
        </p:grpSpPr>
        <mc:AlternateContent xmlns:mc="http://schemas.openxmlformats.org/markup-compatibility/2006" xmlns:a14="http://schemas.microsoft.com/office/drawing/2010/main">
          <mc:Choice Requires="a14">
            <p:sp>
              <p:nvSpPr>
                <p:cNvPr id="9" name="8 CuadroTexto"/>
                <p:cNvSpPr txBox="1"/>
                <p:nvPr/>
              </p:nvSpPr>
              <p:spPr>
                <a:xfrm>
                  <a:off x="3347864" y="5589240"/>
                  <a:ext cx="4464496" cy="1240084"/>
                </a:xfrm>
                <a:prstGeom prst="rect">
                  <a:avLst/>
                </a:prstGeom>
                <a:noFill/>
              </p:spPr>
              <p:txBody>
                <a:bodyPr wrap="square"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s-MX" sz="2400" i="1">
                            <a:solidFill>
                              <a:prstClr val="black"/>
                            </a:solidFill>
                            <a:latin typeface="Cambria Math"/>
                          </a:rPr>
                          <m:t>𝑃</m:t>
                        </m:r>
                        <m:d>
                          <m:dPr>
                            <m:ctrlPr>
                              <a:rPr lang="es-MX" sz="2400" i="1">
                                <a:solidFill>
                                  <a:prstClr val="black"/>
                                </a:solidFill>
                                <a:latin typeface="Cambria Math" panose="02040503050406030204" pitchFamily="18" charset="0"/>
                              </a:rPr>
                            </m:ctrlPr>
                          </m:dPr>
                          <m:e>
                            <m:r>
                              <a:rPr lang="es-MX" sz="2400" i="1">
                                <a:solidFill>
                                  <a:prstClr val="black"/>
                                </a:solidFill>
                                <a:latin typeface="Cambria Math"/>
                              </a:rPr>
                              <m:t>𝑎</m:t>
                            </m:r>
                            <m:r>
                              <a:rPr lang="es-MX" sz="2400" i="1">
                                <a:solidFill>
                                  <a:prstClr val="black"/>
                                </a:solidFill>
                                <a:latin typeface="Cambria Math"/>
                              </a:rPr>
                              <m:t>&lt;</m:t>
                            </m:r>
                            <m:r>
                              <a:rPr lang="es-MX" sz="2400" i="1">
                                <a:solidFill>
                                  <a:prstClr val="black"/>
                                </a:solidFill>
                                <a:latin typeface="Cambria Math"/>
                              </a:rPr>
                              <m:t>𝑋</m:t>
                            </m:r>
                            <m:r>
                              <a:rPr lang="es-MX" sz="2400" i="1">
                                <a:solidFill>
                                  <a:prstClr val="black"/>
                                </a:solidFill>
                                <a:latin typeface="Cambria Math"/>
                              </a:rPr>
                              <m:t>&lt;</m:t>
                            </m:r>
                            <m:r>
                              <a:rPr lang="es-MX" sz="2400" i="1">
                                <a:solidFill>
                                  <a:prstClr val="black"/>
                                </a:solidFill>
                                <a:latin typeface="Cambria Math"/>
                              </a:rPr>
                              <m:t>𝑏</m:t>
                            </m:r>
                          </m:e>
                        </m:d>
                        <m:r>
                          <a:rPr lang="es-MX" sz="2400" i="1">
                            <a:solidFill>
                              <a:prstClr val="black"/>
                            </a:solidFill>
                            <a:latin typeface="Cambria Math"/>
                          </a:rPr>
                          <m:t>=</m:t>
                        </m:r>
                        <m:nary>
                          <m:naryPr>
                            <m:ctrlPr>
                              <a:rPr lang="es-MX" sz="2400" i="1">
                                <a:solidFill>
                                  <a:prstClr val="black"/>
                                </a:solidFill>
                                <a:latin typeface="Cambria Math" panose="02040503050406030204" pitchFamily="18" charset="0"/>
                              </a:rPr>
                            </m:ctrlPr>
                          </m:naryPr>
                          <m:sub>
                            <m:r>
                              <m:rPr>
                                <m:brk m:alnAt="23"/>
                              </m:rPr>
                              <a:rPr lang="es-MX" sz="2400" i="1">
                                <a:solidFill>
                                  <a:prstClr val="black"/>
                                </a:solidFill>
                                <a:latin typeface="Cambria Math"/>
                              </a:rPr>
                              <m:t>𝑎</m:t>
                            </m:r>
                          </m:sub>
                          <m:sup>
                            <m:r>
                              <a:rPr lang="es-MX" sz="2400" i="1">
                                <a:solidFill>
                                  <a:prstClr val="black"/>
                                </a:solidFill>
                                <a:latin typeface="Cambria Math"/>
                              </a:rPr>
                              <m:t>𝑏</m:t>
                            </m:r>
                          </m:sup>
                          <m:e>
                            <m:r>
                              <a:rPr lang="es-MX" sz="2400" i="1">
                                <a:solidFill>
                                  <a:prstClr val="black"/>
                                </a:solidFill>
                                <a:latin typeface="Cambria Math"/>
                              </a:rPr>
                              <m:t>𝑓</m:t>
                            </m:r>
                            <m:d>
                              <m:dPr>
                                <m:ctrlPr>
                                  <a:rPr lang="es-MX" sz="2400" i="1">
                                    <a:solidFill>
                                      <a:prstClr val="black"/>
                                    </a:solidFill>
                                    <a:latin typeface="Cambria Math" panose="02040503050406030204" pitchFamily="18" charset="0"/>
                                  </a:rPr>
                                </m:ctrlPr>
                              </m:dPr>
                              <m:e>
                                <m:r>
                                  <a:rPr lang="es-MX" sz="2400" i="1">
                                    <a:solidFill>
                                      <a:prstClr val="black"/>
                                    </a:solidFill>
                                    <a:latin typeface="Cambria Math"/>
                                  </a:rPr>
                                  <m:t>𝑥</m:t>
                                </m:r>
                              </m:e>
                            </m:d>
                            <m:r>
                              <a:rPr lang="es-MX" sz="2400" i="1">
                                <a:solidFill>
                                  <a:prstClr val="black"/>
                                </a:solidFill>
                                <a:latin typeface="Cambria Math"/>
                              </a:rPr>
                              <m:t>𝑑𝑥</m:t>
                            </m:r>
                          </m:e>
                        </m:nary>
                      </m:oMath>
                    </m:oMathPara>
                  </a14:m>
                  <a:endParaRPr lang="es-MX" sz="2400" dirty="0">
                    <a:solidFill>
                      <a:prstClr val="black"/>
                    </a:solidFill>
                    <a:latin typeface="Times New Roman" pitchFamily="18" charset="0"/>
                  </a:endParaRPr>
                </a:p>
              </p:txBody>
            </p:sp>
          </mc:Choice>
          <mc:Fallback xmlns="">
            <p:sp>
              <p:nvSpPr>
                <p:cNvPr id="9" name="8 CuadroTexto"/>
                <p:cNvSpPr txBox="1">
                  <a:spLocks noRot="1" noChangeAspect="1" noMove="1" noResize="1" noEditPoints="1" noAdjustHandles="1" noChangeArrowheads="1" noChangeShapeType="1" noTextEdit="1"/>
                </p:cNvSpPr>
                <p:nvPr/>
              </p:nvSpPr>
              <p:spPr>
                <a:xfrm>
                  <a:off x="3347864" y="5589240"/>
                  <a:ext cx="4464496" cy="930063"/>
                </a:xfrm>
                <a:prstGeom prst="rect">
                  <a:avLst/>
                </a:prstGeom>
                <a:blipFill rotWithShape="1">
                  <a:blip r:embed="rId3"/>
                  <a:stretch>
                    <a:fillRect/>
                  </a:stretch>
                </a:blipFill>
              </p:spPr>
              <p:txBody>
                <a:bodyPr/>
                <a:lstStyle/>
                <a:p>
                  <a:r>
                    <a:rPr lang="es-MX">
                      <a:noFill/>
                    </a:rPr>
                    <a:t> </a:t>
                  </a:r>
                </a:p>
              </p:txBody>
            </p:sp>
          </mc:Fallback>
        </mc:AlternateContent>
        <p:cxnSp>
          <p:nvCxnSpPr>
            <p:cNvPr id="10" name="9 Conector angular"/>
            <p:cNvCxnSpPr>
              <a:stCxn id="9" idx="0"/>
            </p:cNvCxnSpPr>
            <p:nvPr/>
          </p:nvCxnSpPr>
          <p:spPr>
            <a:xfrm rot="5400000" flipH="1" flipV="1">
              <a:off x="5616116" y="4617132"/>
              <a:ext cx="936104" cy="1008112"/>
            </a:xfrm>
            <a:prstGeom prst="bentConnector2">
              <a:avLst/>
            </a:prstGeom>
            <a:ln>
              <a:tailEnd type="arrow"/>
            </a:ln>
          </p:spPr>
          <p:style>
            <a:lnRef idx="2">
              <a:schemeClr val="dk1"/>
            </a:lnRef>
            <a:fillRef idx="0">
              <a:schemeClr val="dk1"/>
            </a:fillRef>
            <a:effectRef idx="1">
              <a:schemeClr val="dk1"/>
            </a:effectRef>
            <a:fontRef idx="minor">
              <a:schemeClr val="tx1"/>
            </a:fontRef>
          </p:style>
        </p:cxnSp>
      </p:grpSp>
      <p:sp>
        <p:nvSpPr>
          <p:cNvPr id="11" name="10 CuadroTexto"/>
          <p:cNvSpPr txBox="1"/>
          <p:nvPr/>
        </p:nvSpPr>
        <p:spPr>
          <a:xfrm>
            <a:off x="5940152" y="1971446"/>
            <a:ext cx="2016224" cy="261610"/>
          </a:xfrm>
          <a:prstGeom prst="rect">
            <a:avLst/>
          </a:prstGeom>
          <a:solidFill>
            <a:schemeClr val="bg1"/>
          </a:solidFill>
        </p:spPr>
        <p:txBody>
          <a:bodyPr wrap="square" rtlCol="0">
            <a:spAutoFit/>
          </a:bodyPr>
          <a:lstStyle/>
          <a:p>
            <a:pPr algn="ctr"/>
            <a:r>
              <a:rPr lang="es-MX" sz="1100" dirty="0" smtClean="0"/>
              <a:t>Área de la región sombreada</a:t>
            </a:r>
            <a:endParaRPr lang="es-MX" sz="1100" dirty="0"/>
          </a:p>
        </p:txBody>
      </p:sp>
    </p:spTree>
    <p:extLst>
      <p:ext uri="{BB962C8B-B14F-4D97-AF65-F5344CB8AC3E}">
        <p14:creationId xmlns:p14="http://schemas.microsoft.com/office/powerpoint/2010/main" val="103428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s-MX" altLang="es-MX" smtClean="0">
                <a:latin typeface="Symbol" pitchFamily="18" charset="2"/>
              </a:rPr>
              <a:t>s</a:t>
            </a:r>
            <a:r>
              <a:rPr lang="es-MX" altLang="es-MX" baseline="30000" smtClean="0"/>
              <a:t>2</a:t>
            </a:r>
            <a:r>
              <a:rPr lang="es-MX" altLang="es-MX" smtClean="0"/>
              <a:t> Medida de Dispersión</a:t>
            </a:r>
            <a:endParaRPr lang="es-ES" altLang="es-MX" smtClean="0"/>
          </a:p>
        </p:txBody>
      </p:sp>
      <p:sp>
        <p:nvSpPr>
          <p:cNvPr id="47107" name="Rectangle 3"/>
          <p:cNvSpPr>
            <a:spLocks noChangeArrowheads="1"/>
          </p:cNvSpPr>
          <p:nvPr/>
        </p:nvSpPr>
        <p:spPr bwMode="auto">
          <a:xfrm>
            <a:off x="3924301" y="4569619"/>
            <a:ext cx="21050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s-MX" altLang="es-MX" sz="2800">
                <a:solidFill>
                  <a:srgbClr val="000000"/>
                </a:solidFill>
                <a:latin typeface="Times New Roman" pitchFamily="18" charset="0"/>
              </a:rPr>
              <a:t>Diferentes </a:t>
            </a:r>
            <a:r>
              <a:rPr lang="es-MX" altLang="es-MX" sz="2800">
                <a:solidFill>
                  <a:srgbClr val="000000"/>
                </a:solidFill>
                <a:latin typeface="Symbol" pitchFamily="18" charset="2"/>
              </a:rPr>
              <a:t>s</a:t>
            </a:r>
            <a:r>
              <a:rPr lang="es-MX" altLang="es-MX" sz="2800" baseline="30000">
                <a:solidFill>
                  <a:srgbClr val="000000"/>
                </a:solidFill>
                <a:latin typeface="Times New Roman" pitchFamily="18" charset="0"/>
              </a:rPr>
              <a:t>2</a:t>
            </a:r>
            <a:endParaRPr lang="en-US" altLang="es-MX" sz="2800" baseline="30000">
              <a:solidFill>
                <a:srgbClr val="000000"/>
              </a:solidFill>
              <a:latin typeface="Times New Roman" pitchFamily="18" charset="0"/>
            </a:endParaRPr>
          </a:p>
        </p:txBody>
      </p:sp>
      <p:sp>
        <p:nvSpPr>
          <p:cNvPr id="47108" name="Rectangle 4"/>
          <p:cNvSpPr>
            <a:spLocks noChangeArrowheads="1"/>
          </p:cNvSpPr>
          <p:nvPr/>
        </p:nvSpPr>
        <p:spPr bwMode="auto">
          <a:xfrm>
            <a:off x="6516689" y="2680097"/>
            <a:ext cx="17447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s-MX" altLang="es-MX" sz="2400">
                <a:solidFill>
                  <a:srgbClr val="99CCFF"/>
                </a:solidFill>
                <a:latin typeface="Times New Roman" pitchFamily="18" charset="0"/>
                <a:sym typeface="Symbol" pitchFamily="18" charset="2"/>
              </a:rPr>
              <a:t>VAR(x)= 2</a:t>
            </a:r>
            <a:endParaRPr lang="en-US" altLang="es-MX" sz="2400">
              <a:solidFill>
                <a:srgbClr val="99CCFF"/>
              </a:solidFill>
              <a:latin typeface="Times New Roman" pitchFamily="18" charset="0"/>
              <a:sym typeface="Symbol" pitchFamily="18" charset="2"/>
            </a:endParaRPr>
          </a:p>
        </p:txBody>
      </p:sp>
      <p:pic>
        <p:nvPicPr>
          <p:cNvPr id="47109" name="Picture 5" descr="normal_varianza"/>
          <p:cNvPicPr>
            <a:picLocks noGrp="1"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2964" y="1850232"/>
            <a:ext cx="4033837" cy="20943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10" name="Picture 6"/>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57200" y="1675210"/>
            <a:ext cx="4033838" cy="2443163"/>
          </a:xfrm>
          <a:noFill/>
          <a:extLst>
            <a:ext uri="{91240B29-F687-4F45-9708-019B960494DF}">
              <a14:hiddenLine xmlns:a14="http://schemas.microsoft.com/office/drawing/2010/main" w="12700" cap="sq">
                <a:solidFill>
                  <a:schemeClr val="tx1"/>
                </a:solidFill>
                <a:miter lim="800000"/>
                <a:headEnd type="none" w="sm" len="sm"/>
                <a:tailEnd type="none" w="sm" len="sm"/>
              </a14:hiddenLine>
            </a:ext>
          </a:extLst>
        </p:spPr>
      </p:pic>
      <p:sp>
        <p:nvSpPr>
          <p:cNvPr id="2" name="1 Marcador de fecha"/>
          <p:cNvSpPr>
            <a:spLocks noGrp="1"/>
          </p:cNvSpPr>
          <p:nvPr>
            <p:ph type="dt" sz="half" idx="10"/>
          </p:nvPr>
        </p:nvSpPr>
        <p:spPr/>
        <p:txBody>
          <a:bodyPr/>
          <a:lstStyle/>
          <a:p>
            <a:fld id="{0A28E4B2-8782-4200-BF3C-80DEDACECE6C}"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94C03584-A8C1-4821-B8CF-C0903AD7327A}" type="slidenum">
              <a:rPr lang="es-ES" smtClean="0"/>
              <a:pPr/>
              <a:t>60</a:t>
            </a:fld>
            <a:endParaRPr lang="es-ES"/>
          </a:p>
        </p:txBody>
      </p:sp>
    </p:spTree>
    <p:extLst>
      <p:ext uri="{BB962C8B-B14F-4D97-AF65-F5344CB8AC3E}">
        <p14:creationId xmlns:p14="http://schemas.microsoft.com/office/powerpoint/2010/main" val="300464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461963" y="457200"/>
            <a:ext cx="8529637" cy="4414838"/>
            <a:chOff x="291" y="384"/>
            <a:chExt cx="5373" cy="3708"/>
          </a:xfrm>
        </p:grpSpPr>
        <p:sp>
          <p:nvSpPr>
            <p:cNvPr id="48131" name="Text Box 3"/>
            <p:cNvSpPr txBox="1">
              <a:spLocks noChangeArrowheads="1"/>
            </p:cNvSpPr>
            <p:nvPr/>
          </p:nvSpPr>
          <p:spPr bwMode="auto">
            <a:xfrm>
              <a:off x="2112" y="384"/>
              <a:ext cx="11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endParaRPr lang="en-US" altLang="es-MX" sz="2400" b="1">
                <a:solidFill>
                  <a:srgbClr val="CCCCFF"/>
                </a:solidFill>
                <a:latin typeface="Times New Roman" pitchFamily="18" charset="0"/>
              </a:endParaRPr>
            </a:p>
          </p:txBody>
        </p:sp>
        <p:grpSp>
          <p:nvGrpSpPr>
            <p:cNvPr id="48132" name="Group 4"/>
            <p:cNvGrpSpPr>
              <a:grpSpLocks/>
            </p:cNvGrpSpPr>
            <p:nvPr/>
          </p:nvGrpSpPr>
          <p:grpSpPr bwMode="auto">
            <a:xfrm>
              <a:off x="291" y="576"/>
              <a:ext cx="5373" cy="3516"/>
              <a:chOff x="182" y="576"/>
              <a:chExt cx="5373" cy="3516"/>
            </a:xfrm>
          </p:grpSpPr>
          <p:pic>
            <p:nvPicPr>
              <p:cNvPr id="48133"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 y="2448"/>
                <a:ext cx="2645" cy="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4" name="Picture 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 y="576"/>
                <a:ext cx="2627"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5" name="Picture 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 y="576"/>
                <a:ext cx="2651" cy="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6" name="Picture 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7" y="2448"/>
                <a:ext cx="2645" cy="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7" name="Freeform 9"/>
              <p:cNvSpPr>
                <a:spLocks/>
              </p:cNvSpPr>
              <p:nvPr/>
            </p:nvSpPr>
            <p:spPr bwMode="auto">
              <a:xfrm>
                <a:off x="2621" y="3094"/>
                <a:ext cx="110" cy="74"/>
              </a:xfrm>
              <a:custGeom>
                <a:avLst/>
                <a:gdLst>
                  <a:gd name="T0" fmla="*/ 0 w 110"/>
                  <a:gd name="T1" fmla="*/ 0 h 13"/>
                  <a:gd name="T2" fmla="*/ 0 w 110"/>
                  <a:gd name="T3" fmla="*/ 1298 h 13"/>
                  <a:gd name="T4" fmla="*/ 0 w 110"/>
                  <a:gd name="T5" fmla="*/ 2396 h 13"/>
                  <a:gd name="T6" fmla="*/ 0 w 110"/>
                  <a:gd name="T7" fmla="*/ 0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0" h="13">
                    <a:moveTo>
                      <a:pt x="0" y="0"/>
                    </a:moveTo>
                    <a:lnTo>
                      <a:pt x="0" y="7"/>
                    </a:lnTo>
                    <a:lnTo>
                      <a:pt x="0"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s-MX" sz="2400">
                  <a:solidFill>
                    <a:prstClr val="black"/>
                  </a:solidFill>
                  <a:latin typeface="Times New Roman" pitchFamily="18" charset="0"/>
                </a:endParaRPr>
              </a:p>
            </p:txBody>
          </p:sp>
          <p:sp>
            <p:nvSpPr>
              <p:cNvPr id="48138" name="Text Box 10"/>
              <p:cNvSpPr txBox="1">
                <a:spLocks noChangeArrowheads="1"/>
              </p:cNvSpPr>
              <p:nvPr/>
            </p:nvSpPr>
            <p:spPr bwMode="auto">
              <a:xfrm>
                <a:off x="182" y="1488"/>
                <a:ext cx="268"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s-MX" sz="1600" b="1">
                    <a:solidFill>
                      <a:srgbClr val="000000"/>
                    </a:solidFill>
                    <a:latin typeface="Times New Roman" pitchFamily="18" charset="0"/>
                  </a:rPr>
                  <a:t>(a)</a:t>
                </a:r>
              </a:p>
            </p:txBody>
          </p:sp>
          <p:sp>
            <p:nvSpPr>
              <p:cNvPr id="48139" name="Text Box 11"/>
              <p:cNvSpPr txBox="1">
                <a:spLocks noChangeArrowheads="1"/>
              </p:cNvSpPr>
              <p:nvPr/>
            </p:nvSpPr>
            <p:spPr bwMode="auto">
              <a:xfrm>
                <a:off x="2928" y="3216"/>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s-MX" sz="1600" b="1">
                    <a:solidFill>
                      <a:srgbClr val="000000"/>
                    </a:solidFill>
                    <a:latin typeface="Times New Roman" pitchFamily="18" charset="0"/>
                  </a:rPr>
                  <a:t>(d)</a:t>
                </a:r>
              </a:p>
            </p:txBody>
          </p:sp>
          <p:sp>
            <p:nvSpPr>
              <p:cNvPr id="48140" name="Text Box 12"/>
              <p:cNvSpPr txBox="1">
                <a:spLocks noChangeArrowheads="1"/>
              </p:cNvSpPr>
              <p:nvPr/>
            </p:nvSpPr>
            <p:spPr bwMode="auto">
              <a:xfrm>
                <a:off x="182" y="3216"/>
                <a:ext cx="261"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s-MX" sz="1600" b="1">
                    <a:solidFill>
                      <a:srgbClr val="000000"/>
                    </a:solidFill>
                    <a:latin typeface="Times New Roman" pitchFamily="18" charset="0"/>
                  </a:rPr>
                  <a:t>(c)</a:t>
                </a:r>
              </a:p>
            </p:txBody>
          </p:sp>
          <p:sp>
            <p:nvSpPr>
              <p:cNvPr id="48141" name="Text Box 13"/>
              <p:cNvSpPr txBox="1">
                <a:spLocks noChangeArrowheads="1"/>
              </p:cNvSpPr>
              <p:nvPr/>
            </p:nvSpPr>
            <p:spPr bwMode="auto">
              <a:xfrm>
                <a:off x="2928" y="1488"/>
                <a:ext cx="27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s-MX" sz="1600" b="1">
                    <a:solidFill>
                      <a:srgbClr val="000000"/>
                    </a:solidFill>
                    <a:latin typeface="Times New Roman" pitchFamily="18" charset="0"/>
                  </a:rPr>
                  <a:t>(b)</a:t>
                </a:r>
              </a:p>
            </p:txBody>
          </p:sp>
        </p:grpSp>
      </p:grpSp>
      <p:sp>
        <p:nvSpPr>
          <p:cNvPr id="2" name="1 Marcador de fecha"/>
          <p:cNvSpPr>
            <a:spLocks noGrp="1"/>
          </p:cNvSpPr>
          <p:nvPr>
            <p:ph type="dt" sz="half" idx="10"/>
          </p:nvPr>
        </p:nvSpPr>
        <p:spPr/>
        <p:txBody>
          <a:bodyPr/>
          <a:lstStyle/>
          <a:p>
            <a:fld id="{2275B7D9-36F5-4D09-BD4A-9B8A2DEEEE3B}"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EBEDDAFB-5C92-4140-BFEA-ED9E26007142}" type="slidenum">
              <a:rPr lang="es-ES" smtClean="0"/>
              <a:pPr/>
              <a:t>61</a:t>
            </a:fld>
            <a:endParaRPr lang="es-ES"/>
          </a:p>
        </p:txBody>
      </p:sp>
    </p:spTree>
    <p:extLst>
      <p:ext uri="{BB962C8B-B14F-4D97-AF65-F5344CB8AC3E}">
        <p14:creationId xmlns:p14="http://schemas.microsoft.com/office/powerpoint/2010/main" val="369563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pPr eaLnBrk="1" hangingPunct="1"/>
            <a:r>
              <a:rPr lang="es-MX" altLang="es-MX" smtClean="0"/>
              <a:t>Propiedades de la Distribución Normal</a:t>
            </a:r>
          </a:p>
        </p:txBody>
      </p:sp>
      <p:sp>
        <p:nvSpPr>
          <p:cNvPr id="49155" name="Rectangle 3"/>
          <p:cNvSpPr>
            <a:spLocks noGrp="1" noChangeArrowheads="1"/>
          </p:cNvSpPr>
          <p:nvPr>
            <p:ph type="body" idx="1"/>
          </p:nvPr>
        </p:nvSpPr>
        <p:spPr/>
        <p:txBody>
          <a:bodyPr/>
          <a:lstStyle/>
          <a:p>
            <a:pPr eaLnBrk="1" hangingPunct="1"/>
            <a:r>
              <a:rPr lang="es-MX" altLang="es-MX" smtClean="0"/>
              <a:t>La distribución es </a:t>
            </a:r>
            <a:r>
              <a:rPr lang="es-MX" altLang="es-MX" smtClean="0">
                <a:solidFill>
                  <a:schemeClr val="accent2"/>
                </a:solidFill>
              </a:rPr>
              <a:t>simétrica</a:t>
            </a:r>
            <a:r>
              <a:rPr lang="es-MX" altLang="es-MX" smtClean="0"/>
              <a:t> con respecto a </a:t>
            </a:r>
            <a:r>
              <a:rPr lang="es-MX" altLang="es-MX" smtClean="0">
                <a:sym typeface="Symbol" pitchFamily="18" charset="2"/>
              </a:rPr>
              <a:t></a:t>
            </a:r>
          </a:p>
          <a:p>
            <a:pPr eaLnBrk="1" hangingPunct="1"/>
            <a:endParaRPr lang="es-MX" altLang="es-MX" smtClean="0">
              <a:sym typeface="Symbol" pitchFamily="18" charset="2"/>
            </a:endParaRPr>
          </a:p>
          <a:p>
            <a:pPr eaLnBrk="1" hangingPunct="1"/>
            <a:endParaRPr lang="es-MX" altLang="es-MX" smtClean="0">
              <a:sym typeface="Symbol" pitchFamily="18" charset="2"/>
            </a:endParaRPr>
          </a:p>
          <a:p>
            <a:pPr eaLnBrk="1" hangingPunct="1"/>
            <a:endParaRPr lang="es-MX" altLang="es-MX" smtClean="0">
              <a:sym typeface="Symbol" pitchFamily="18" charset="2"/>
            </a:endParaRPr>
          </a:p>
          <a:p>
            <a:pPr eaLnBrk="1" hangingPunct="1"/>
            <a:endParaRPr lang="es-MX" altLang="es-MX" smtClean="0">
              <a:sym typeface="Symbol" pitchFamily="18" charset="2"/>
            </a:endParaRPr>
          </a:p>
          <a:p>
            <a:pPr eaLnBrk="1" hangingPunct="1"/>
            <a:endParaRPr lang="es-MX" altLang="es-MX" smtClean="0">
              <a:sym typeface="Symbol" pitchFamily="18" charset="2"/>
            </a:endParaRPr>
          </a:p>
        </p:txBody>
      </p:sp>
      <p:pic>
        <p:nvPicPr>
          <p:cNvPr id="529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1885950"/>
            <a:ext cx="5314950"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Marcador de fecha"/>
          <p:cNvSpPr>
            <a:spLocks noGrp="1"/>
          </p:cNvSpPr>
          <p:nvPr>
            <p:ph type="dt" sz="half" idx="10"/>
          </p:nvPr>
        </p:nvSpPr>
        <p:spPr/>
        <p:txBody>
          <a:bodyPr/>
          <a:lstStyle/>
          <a:p>
            <a:fld id="{06A8FC93-8ECD-42E8-829A-F647CA096C65}"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62</a:t>
            </a:fld>
            <a:endParaRPr lang="es-ES"/>
          </a:p>
        </p:txBody>
      </p:sp>
    </p:spTree>
    <p:extLst>
      <p:ext uri="{BB962C8B-B14F-4D97-AF65-F5344CB8AC3E}">
        <p14:creationId xmlns:p14="http://schemas.microsoft.com/office/powerpoint/2010/main" val="242245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529412"/>
                                        </p:tgtEl>
                                        <p:attrNameLst>
                                          <p:attrName>style.visibility</p:attrName>
                                        </p:attrNameLst>
                                      </p:cBhvr>
                                      <p:to>
                                        <p:strVal val="visible"/>
                                      </p:to>
                                    </p:set>
                                    <p:anim calcmode="lin" valueType="num">
                                      <p:cBhvr>
                                        <p:cTn id="7" dur="5000" fill="hold"/>
                                        <p:tgtEl>
                                          <p:spTgt spid="529412"/>
                                        </p:tgtEl>
                                        <p:attrNameLst>
                                          <p:attrName>ppt_w</p:attrName>
                                        </p:attrNameLst>
                                      </p:cBhvr>
                                      <p:tavLst>
                                        <p:tav tm="0" fmla="#ppt_w*sin(2.5*pi*$)">
                                          <p:val>
                                            <p:fltVal val="0"/>
                                          </p:val>
                                        </p:tav>
                                        <p:tav tm="100000">
                                          <p:val>
                                            <p:fltVal val="1"/>
                                          </p:val>
                                        </p:tav>
                                      </p:tavLst>
                                    </p:anim>
                                    <p:anim calcmode="lin" valueType="num">
                                      <p:cBhvr>
                                        <p:cTn id="8" dur="5000" fill="hold"/>
                                        <p:tgtEl>
                                          <p:spTgt spid="52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fontScale="90000"/>
          </a:bodyPr>
          <a:lstStyle/>
          <a:p>
            <a:pPr eaLnBrk="1" hangingPunct="1"/>
            <a:r>
              <a:rPr lang="es-MX" altLang="es-MX" smtClean="0"/>
              <a:t>Propiedades de la Distribución Normal</a:t>
            </a:r>
          </a:p>
        </p:txBody>
      </p:sp>
      <p:grpSp>
        <p:nvGrpSpPr>
          <p:cNvPr id="50179" name="Group 3"/>
          <p:cNvGrpSpPr>
            <a:grpSpLocks/>
          </p:cNvGrpSpPr>
          <p:nvPr/>
        </p:nvGrpSpPr>
        <p:grpSpPr bwMode="auto">
          <a:xfrm>
            <a:off x="611188" y="1491854"/>
            <a:ext cx="7772400" cy="3086100"/>
            <a:chOff x="385" y="1253"/>
            <a:chExt cx="4896" cy="2592"/>
          </a:xfrm>
        </p:grpSpPr>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1253"/>
              <a:ext cx="4896"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5"/>
            <p:cNvSpPr txBox="1">
              <a:spLocks noChangeArrowheads="1"/>
            </p:cNvSpPr>
            <p:nvPr/>
          </p:nvSpPr>
          <p:spPr bwMode="auto">
            <a:xfrm>
              <a:off x="4785" y="1616"/>
              <a:ext cx="21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s-ES_tradnl" altLang="es-MX" sz="2400">
                  <a:solidFill>
                    <a:srgbClr val="000000"/>
                  </a:solidFill>
                  <a:latin typeface="Times New Roman" pitchFamily="18" charset="0"/>
                </a:rPr>
                <a:t>2</a:t>
              </a:r>
              <a:endParaRPr lang="es-ES" altLang="es-MX" sz="2400">
                <a:solidFill>
                  <a:srgbClr val="000000"/>
                </a:solidFill>
                <a:latin typeface="Times New Roman" pitchFamily="18" charset="0"/>
              </a:endParaRPr>
            </a:p>
          </p:txBody>
        </p:sp>
      </p:grpSp>
      <p:sp>
        <p:nvSpPr>
          <p:cNvPr id="2" name="1 Marcador de fecha"/>
          <p:cNvSpPr>
            <a:spLocks noGrp="1"/>
          </p:cNvSpPr>
          <p:nvPr>
            <p:ph type="dt" sz="half" idx="10"/>
          </p:nvPr>
        </p:nvSpPr>
        <p:spPr/>
        <p:txBody>
          <a:bodyPr/>
          <a:lstStyle/>
          <a:p>
            <a:fld id="{D1EB3211-4A25-44B5-8B96-C2A71DC3CF6C}"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63</a:t>
            </a:fld>
            <a:endParaRPr lang="es-ES"/>
          </a:p>
        </p:txBody>
      </p:sp>
    </p:spTree>
    <p:extLst>
      <p:ext uri="{BB962C8B-B14F-4D97-AF65-F5344CB8AC3E}">
        <p14:creationId xmlns:p14="http://schemas.microsoft.com/office/powerpoint/2010/main" val="2218382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pPr eaLnBrk="1" hangingPunct="1"/>
            <a:r>
              <a:rPr lang="es-MX" altLang="es-MX" smtClean="0"/>
              <a:t>Propiedades de la Distribución Normal (continuación)</a:t>
            </a:r>
          </a:p>
        </p:txBody>
      </p:sp>
      <p:sp>
        <p:nvSpPr>
          <p:cNvPr id="51203" name="Rectangle 3"/>
          <p:cNvSpPr>
            <a:spLocks noGrp="1" noChangeArrowheads="1"/>
          </p:cNvSpPr>
          <p:nvPr>
            <p:ph type="body" idx="1"/>
          </p:nvPr>
        </p:nvSpPr>
        <p:spPr/>
        <p:txBody>
          <a:bodyPr>
            <a:normAutofit fontScale="92500" lnSpcReduction="20000"/>
          </a:bodyPr>
          <a:lstStyle/>
          <a:p>
            <a:pPr eaLnBrk="1" hangingPunct="1">
              <a:lnSpc>
                <a:spcPct val="90000"/>
              </a:lnSpc>
            </a:pPr>
            <a:r>
              <a:rPr lang="es-MX" altLang="es-MX" sz="2800" dirty="0" smtClean="0">
                <a:sym typeface="Symbol" pitchFamily="18" charset="2"/>
              </a:rPr>
              <a:t>Aunque la </a:t>
            </a:r>
            <a:r>
              <a:rPr lang="es-MX" altLang="es-MX" sz="2800" dirty="0" err="1" smtClean="0">
                <a:sym typeface="Symbol" pitchFamily="18" charset="2"/>
              </a:rPr>
              <a:t>v.a.</a:t>
            </a:r>
            <a:r>
              <a:rPr lang="es-MX" altLang="es-MX" sz="2800" dirty="0" smtClean="0">
                <a:sym typeface="Symbol" pitchFamily="18" charset="2"/>
              </a:rPr>
              <a:t> </a:t>
            </a:r>
            <a:r>
              <a:rPr lang="es-MX" altLang="es-MX" sz="2800" i="1" dirty="0" smtClean="0">
                <a:latin typeface="Times New Roman" panose="02020603050405020304" pitchFamily="18" charset="0"/>
                <a:cs typeface="Times New Roman" panose="02020603050405020304" pitchFamily="18" charset="0"/>
                <a:sym typeface="Symbol" pitchFamily="18" charset="2"/>
              </a:rPr>
              <a:t>X</a:t>
            </a:r>
            <a:r>
              <a:rPr lang="es-MX" altLang="es-MX" sz="2800" dirty="0" smtClean="0">
                <a:sym typeface="Symbol" pitchFamily="18" charset="2"/>
              </a:rPr>
              <a:t> puede tomar cualquier valor entre - y +</a:t>
            </a:r>
          </a:p>
          <a:p>
            <a:pPr lvl="1" eaLnBrk="1" hangingPunct="1">
              <a:lnSpc>
                <a:spcPct val="90000"/>
              </a:lnSpc>
            </a:pPr>
            <a:r>
              <a:rPr lang="es-MX" altLang="es-MX" dirty="0" smtClean="0">
                <a:sym typeface="Symbol" pitchFamily="18" charset="2"/>
              </a:rPr>
              <a:t>Aprox. </a:t>
            </a:r>
            <a:r>
              <a:rPr lang="es-MX" altLang="es-MX" dirty="0" smtClean="0">
                <a:solidFill>
                  <a:srgbClr val="C00000"/>
                </a:solidFill>
                <a:sym typeface="Symbol" pitchFamily="18" charset="2"/>
              </a:rPr>
              <a:t>68%</a:t>
            </a:r>
            <a:r>
              <a:rPr lang="es-MX" altLang="es-MX" dirty="0" smtClean="0">
                <a:sym typeface="Symbol" pitchFamily="18" charset="2"/>
              </a:rPr>
              <a:t> de la </a:t>
            </a:r>
            <a:r>
              <a:rPr lang="es-MX" altLang="es-MX" dirty="0" err="1" smtClean="0">
                <a:sym typeface="Symbol" pitchFamily="18" charset="2"/>
              </a:rPr>
              <a:t>dist</a:t>
            </a:r>
            <a:r>
              <a:rPr lang="es-MX" altLang="es-MX" dirty="0" smtClean="0">
                <a:sym typeface="Symbol" pitchFamily="18" charset="2"/>
              </a:rPr>
              <a:t>. está en el intervalo </a:t>
            </a:r>
            <a:r>
              <a:rPr lang="es-MX" altLang="es-MX" sz="2400" dirty="0" smtClean="0">
                <a:solidFill>
                  <a:srgbClr val="C00000"/>
                </a:solidFill>
                <a:sym typeface="Symbol" pitchFamily="18" charset="2"/>
              </a:rPr>
              <a:t> </a:t>
            </a:r>
          </a:p>
          <a:p>
            <a:pPr lvl="1" eaLnBrk="1" hangingPunct="1">
              <a:lnSpc>
                <a:spcPct val="90000"/>
              </a:lnSpc>
            </a:pPr>
            <a:r>
              <a:rPr lang="es-MX" altLang="es-MX" dirty="0" smtClean="0">
                <a:sym typeface="Symbol" pitchFamily="18" charset="2"/>
              </a:rPr>
              <a:t>Aprox. </a:t>
            </a:r>
            <a:r>
              <a:rPr lang="es-MX" altLang="es-MX" dirty="0" smtClean="0">
                <a:solidFill>
                  <a:srgbClr val="C00000"/>
                </a:solidFill>
                <a:sym typeface="Symbol" pitchFamily="18" charset="2"/>
              </a:rPr>
              <a:t>95%</a:t>
            </a:r>
            <a:r>
              <a:rPr lang="es-MX" altLang="es-MX" dirty="0" smtClean="0">
                <a:sym typeface="Symbol" pitchFamily="18" charset="2"/>
              </a:rPr>
              <a:t> de la </a:t>
            </a:r>
            <a:r>
              <a:rPr lang="es-MX" altLang="es-MX" dirty="0" err="1" smtClean="0">
                <a:sym typeface="Symbol" pitchFamily="18" charset="2"/>
              </a:rPr>
              <a:t>dist</a:t>
            </a:r>
            <a:r>
              <a:rPr lang="es-MX" altLang="es-MX" dirty="0" smtClean="0">
                <a:sym typeface="Symbol" pitchFamily="18" charset="2"/>
              </a:rPr>
              <a:t>. está en el intervalo </a:t>
            </a:r>
            <a:r>
              <a:rPr lang="es-MX" altLang="es-MX" sz="2400" dirty="0" smtClean="0">
                <a:solidFill>
                  <a:srgbClr val="C00000"/>
                </a:solidFill>
                <a:sym typeface="Symbol" pitchFamily="18" charset="2"/>
              </a:rPr>
              <a:t> 2</a:t>
            </a:r>
          </a:p>
          <a:p>
            <a:pPr lvl="1" eaLnBrk="1" hangingPunct="1">
              <a:lnSpc>
                <a:spcPct val="90000"/>
              </a:lnSpc>
            </a:pPr>
            <a:r>
              <a:rPr lang="es-MX" altLang="es-MX" dirty="0" smtClean="0">
                <a:sym typeface="Symbol" pitchFamily="18" charset="2"/>
              </a:rPr>
              <a:t>Aprox. </a:t>
            </a:r>
            <a:r>
              <a:rPr lang="es-MX" altLang="es-MX" dirty="0" smtClean="0">
                <a:solidFill>
                  <a:srgbClr val="C00000"/>
                </a:solidFill>
                <a:sym typeface="Symbol" pitchFamily="18" charset="2"/>
              </a:rPr>
              <a:t>99%</a:t>
            </a:r>
            <a:r>
              <a:rPr lang="es-MX" altLang="es-MX" dirty="0" smtClean="0">
                <a:sym typeface="Symbol" pitchFamily="18" charset="2"/>
              </a:rPr>
              <a:t> de la </a:t>
            </a:r>
            <a:r>
              <a:rPr lang="es-MX" altLang="es-MX" dirty="0" err="1" smtClean="0">
                <a:sym typeface="Symbol" pitchFamily="18" charset="2"/>
              </a:rPr>
              <a:t>dist</a:t>
            </a:r>
            <a:r>
              <a:rPr lang="es-MX" altLang="es-MX" dirty="0" smtClean="0">
                <a:sym typeface="Symbol" pitchFamily="18" charset="2"/>
              </a:rPr>
              <a:t>. está en el intervalo </a:t>
            </a:r>
            <a:r>
              <a:rPr lang="es-MX" altLang="es-MX" sz="2400" dirty="0" smtClean="0">
                <a:solidFill>
                  <a:srgbClr val="C00000"/>
                </a:solidFill>
                <a:sym typeface="Symbol" pitchFamily="18" charset="2"/>
              </a:rPr>
              <a:t> 3</a:t>
            </a:r>
          </a:p>
          <a:p>
            <a:pPr>
              <a:lnSpc>
                <a:spcPct val="90000"/>
              </a:lnSpc>
            </a:pPr>
            <a:r>
              <a:rPr lang="es-MX" altLang="es-MX" sz="2800" dirty="0" smtClean="0">
                <a:sym typeface="Symbol" pitchFamily="18" charset="2"/>
              </a:rPr>
              <a:t>Equivalentemente</a:t>
            </a:r>
          </a:p>
          <a:p>
            <a:pPr eaLnBrk="1" hangingPunct="1">
              <a:lnSpc>
                <a:spcPct val="90000"/>
              </a:lnSpc>
              <a:buFontTx/>
              <a:buNone/>
            </a:pPr>
            <a:r>
              <a:rPr lang="es-MX" altLang="es-MX" sz="2800" dirty="0" smtClean="0">
                <a:sym typeface="Symbol" pitchFamily="18" charset="2"/>
              </a:rPr>
              <a:t>		</a:t>
            </a:r>
            <a:r>
              <a:rPr lang="es-MX" altLang="es-MX" sz="2800" dirty="0" smtClean="0">
                <a:solidFill>
                  <a:srgbClr val="C00000"/>
                </a:solidFill>
                <a:sym typeface="Symbol" pitchFamily="18" charset="2"/>
              </a:rPr>
              <a:t>P[  -  &lt; X &lt;  +  ] = 0.683</a:t>
            </a:r>
          </a:p>
          <a:p>
            <a:pPr eaLnBrk="1" hangingPunct="1">
              <a:lnSpc>
                <a:spcPct val="90000"/>
              </a:lnSpc>
              <a:buFontTx/>
              <a:buNone/>
            </a:pPr>
            <a:r>
              <a:rPr lang="es-MX" altLang="es-MX" sz="2800" dirty="0" smtClean="0">
                <a:solidFill>
                  <a:srgbClr val="C00000"/>
                </a:solidFill>
                <a:sym typeface="Symbol" pitchFamily="18" charset="2"/>
              </a:rPr>
              <a:t>		P[  - 2 &lt; X &lt; + 2 ] = 0.954</a:t>
            </a:r>
          </a:p>
          <a:p>
            <a:pPr eaLnBrk="1" hangingPunct="1">
              <a:lnSpc>
                <a:spcPct val="90000"/>
              </a:lnSpc>
              <a:buFontTx/>
              <a:buNone/>
            </a:pPr>
            <a:r>
              <a:rPr lang="es-MX" altLang="es-MX" sz="2800" dirty="0" smtClean="0">
                <a:solidFill>
                  <a:srgbClr val="C00000"/>
                </a:solidFill>
                <a:sym typeface="Symbol" pitchFamily="18" charset="2"/>
              </a:rPr>
              <a:t>		P[  - 3 &lt; X &lt;  + 3 ] = 0.997</a:t>
            </a:r>
          </a:p>
          <a:p>
            <a:pPr>
              <a:lnSpc>
                <a:spcPct val="90000"/>
              </a:lnSpc>
            </a:pPr>
            <a:r>
              <a:rPr lang="es-MX" altLang="es-MX" sz="2800" dirty="0" smtClean="0">
                <a:sym typeface="Symbol" pitchFamily="18" charset="2"/>
              </a:rPr>
              <a:t>A esta característica se le conoce como “propiedad empírica de la desviación estándar”</a:t>
            </a:r>
            <a:endParaRPr lang="es-MX" altLang="es-MX" sz="2800" dirty="0">
              <a:sym typeface="Symbol" pitchFamily="18" charset="2"/>
            </a:endParaRPr>
          </a:p>
        </p:txBody>
      </p:sp>
      <p:sp>
        <p:nvSpPr>
          <p:cNvPr id="2" name="1 Marcador de fecha"/>
          <p:cNvSpPr>
            <a:spLocks noGrp="1"/>
          </p:cNvSpPr>
          <p:nvPr>
            <p:ph type="dt" sz="half" idx="10"/>
          </p:nvPr>
        </p:nvSpPr>
        <p:spPr/>
        <p:txBody>
          <a:bodyPr/>
          <a:lstStyle/>
          <a:p>
            <a:fld id="{AB50AD01-A4ED-4EA4-8D83-085C96C009B8}"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A8A64D2E-177E-4DC9-B325-14D348D5263C}" type="slidenum">
              <a:rPr lang="es-ES" smtClean="0"/>
              <a:pPr/>
              <a:t>64</a:t>
            </a:fld>
            <a:endParaRPr lang="es-ES"/>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682" y="2517744"/>
            <a:ext cx="2572336" cy="1543402"/>
          </a:xfrm>
          <a:prstGeom prst="rect">
            <a:avLst/>
          </a:prstGeom>
        </p:spPr>
      </p:pic>
    </p:spTree>
    <p:extLst>
      <p:ext uri="{BB962C8B-B14F-4D97-AF65-F5344CB8AC3E}">
        <p14:creationId xmlns:p14="http://schemas.microsoft.com/office/powerpoint/2010/main" val="374050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l="21248" r="21579" b="11034"/>
          <a:stretch>
            <a:fillRect/>
          </a:stretch>
        </p:blipFill>
        <p:spPr bwMode="auto">
          <a:xfrm>
            <a:off x="1763714" y="1152525"/>
            <a:ext cx="51847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Marcador de fecha"/>
          <p:cNvSpPr>
            <a:spLocks noGrp="1"/>
          </p:cNvSpPr>
          <p:nvPr>
            <p:ph type="dt" sz="half" idx="10"/>
          </p:nvPr>
        </p:nvSpPr>
        <p:spPr/>
        <p:txBody>
          <a:bodyPr/>
          <a:lstStyle/>
          <a:p>
            <a:fld id="{60734BE4-BB6A-4C33-B5F4-0253BD20AC16}"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65</a:t>
            </a:fld>
            <a:endParaRPr lang="es-ES"/>
          </a:p>
        </p:txBody>
      </p:sp>
    </p:spTree>
    <p:extLst>
      <p:ext uri="{BB962C8B-B14F-4D97-AF65-F5344CB8AC3E}">
        <p14:creationId xmlns:p14="http://schemas.microsoft.com/office/powerpoint/2010/main" val="2702144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sz="half" idx="4294967295"/>
          </p:nvPr>
        </p:nvSpPr>
        <p:spPr>
          <a:xfrm>
            <a:off x="966788" y="1360885"/>
            <a:ext cx="7358062" cy="916781"/>
          </a:xfrm>
        </p:spPr>
        <p:txBody>
          <a:bodyPr>
            <a:normAutofit lnSpcReduction="10000"/>
          </a:bodyPr>
          <a:lstStyle/>
          <a:p>
            <a:pPr eaLnBrk="1" hangingPunct="1">
              <a:buFontTx/>
              <a:buNone/>
            </a:pPr>
            <a:r>
              <a:rPr lang="es-MX" altLang="es-MX" sz="2800" smtClean="0"/>
              <a:t>	La distribución con media </a:t>
            </a:r>
            <a:r>
              <a:rPr lang="es-MX" altLang="es-MX" smtClean="0">
                <a:sym typeface="Symbol" pitchFamily="18" charset="2"/>
              </a:rPr>
              <a:t>=0 y varianza </a:t>
            </a:r>
            <a:r>
              <a:rPr lang="es-MX" altLang="es-MX" sz="2800" baseline="30000" smtClean="0">
                <a:sym typeface="Symbol" pitchFamily="18" charset="2"/>
              </a:rPr>
              <a:t>2</a:t>
            </a:r>
            <a:r>
              <a:rPr lang="es-MX" altLang="es-MX" sz="2800" smtClean="0"/>
              <a:t> =1 se llama </a:t>
            </a:r>
            <a:r>
              <a:rPr lang="es-MX" altLang="es-MX" sz="2800" smtClean="0">
                <a:solidFill>
                  <a:schemeClr val="accent2"/>
                </a:solidFill>
              </a:rPr>
              <a:t>Distribución Normal Estándar</a:t>
            </a:r>
            <a:endParaRPr lang="es-MX" altLang="es-MX" sz="2800" smtClean="0"/>
          </a:p>
        </p:txBody>
      </p:sp>
      <p:graphicFrame>
        <p:nvGraphicFramePr>
          <p:cNvPr id="53251" name="Object 3"/>
          <p:cNvGraphicFramePr>
            <a:graphicFrameLocks noGrp="1" noChangeAspect="1"/>
          </p:cNvGraphicFramePr>
          <p:nvPr>
            <p:ph sz="half" idx="4294967295"/>
          </p:nvPr>
        </p:nvGraphicFramePr>
        <p:xfrm>
          <a:off x="2411413" y="2518173"/>
          <a:ext cx="4584700" cy="754856"/>
        </p:xfrm>
        <a:graphic>
          <a:graphicData uri="http://schemas.openxmlformats.org/presentationml/2006/ole">
            <mc:AlternateContent xmlns:mc="http://schemas.openxmlformats.org/markup-compatibility/2006">
              <mc:Choice xmlns:v="urn:schemas-microsoft-com:vml" Requires="v">
                <p:oleObj spid="_x0000_s5254" name="Ecuación" r:id="rId4" imgW="2273300" imgH="482600" progId="Equation.3">
                  <p:embed/>
                </p:oleObj>
              </mc:Choice>
              <mc:Fallback>
                <p:oleObj name="Ecuación" r:id="rId4" imgW="22733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518173"/>
                        <a:ext cx="4584700" cy="7548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
        <p:nvSpPr>
          <p:cNvPr id="53252" name="Text Box 4"/>
          <p:cNvSpPr txBox="1">
            <a:spLocks noChangeArrowheads="1"/>
          </p:cNvSpPr>
          <p:nvPr/>
        </p:nvSpPr>
        <p:spPr bwMode="auto">
          <a:xfrm>
            <a:off x="914400" y="3200400"/>
            <a:ext cx="77724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50000"/>
              </a:spcBef>
              <a:spcAft>
                <a:spcPct val="0"/>
              </a:spcAft>
            </a:pPr>
            <a:r>
              <a:rPr lang="es-MX" altLang="es-MX" sz="2800" dirty="0">
                <a:solidFill>
                  <a:srgbClr val="000000"/>
                </a:solidFill>
                <a:latin typeface="Times New Roman" pitchFamily="18" charset="0"/>
              </a:rPr>
              <a:t>Usualmente se denota la </a:t>
            </a:r>
            <a:r>
              <a:rPr lang="es-MX" altLang="es-MX" sz="2800" dirty="0" err="1">
                <a:solidFill>
                  <a:srgbClr val="000000"/>
                </a:solidFill>
                <a:latin typeface="Times New Roman" pitchFamily="18" charset="0"/>
              </a:rPr>
              <a:t>v.a.</a:t>
            </a:r>
            <a:r>
              <a:rPr lang="es-MX" altLang="es-MX" sz="2800" dirty="0">
                <a:solidFill>
                  <a:srgbClr val="000000"/>
                </a:solidFill>
                <a:latin typeface="Times New Roman" pitchFamily="18" charset="0"/>
              </a:rPr>
              <a:t> normal estándar por </a:t>
            </a:r>
            <a:r>
              <a:rPr lang="es-MX" altLang="es-MX" sz="2800" dirty="0">
                <a:solidFill>
                  <a:srgbClr val="C00000"/>
                </a:solidFill>
                <a:latin typeface="Times New Roman" pitchFamily="18" charset="0"/>
              </a:rPr>
              <a:t>Z</a:t>
            </a:r>
            <a:r>
              <a:rPr lang="es-MX" altLang="es-MX" sz="2800" dirty="0">
                <a:solidFill>
                  <a:srgbClr val="000000"/>
                </a:solidFill>
                <a:latin typeface="Times New Roman" pitchFamily="18" charset="0"/>
              </a:rPr>
              <a:t>. Entonces lo denotamos como </a:t>
            </a:r>
          </a:p>
          <a:p>
            <a:pPr algn="ctr" fontAlgn="base">
              <a:spcBef>
                <a:spcPct val="50000"/>
              </a:spcBef>
              <a:spcAft>
                <a:spcPct val="0"/>
              </a:spcAft>
            </a:pPr>
            <a:r>
              <a:rPr lang="es-MX" altLang="es-MX" sz="2800" dirty="0">
                <a:solidFill>
                  <a:srgbClr val="000000"/>
                </a:solidFill>
                <a:latin typeface="Times New Roman" pitchFamily="18" charset="0"/>
              </a:rPr>
              <a:t>Z</a:t>
            </a:r>
            <a:r>
              <a:rPr lang="es-MX" altLang="es-MX" sz="2800" dirty="0">
                <a:solidFill>
                  <a:srgbClr val="000000"/>
                </a:solidFill>
                <a:latin typeface="Times New Roman" pitchFamily="18" charset="0"/>
                <a:sym typeface="Symbol" pitchFamily="18" charset="2"/>
              </a:rPr>
              <a:t>N(0,1)</a:t>
            </a:r>
          </a:p>
        </p:txBody>
      </p:sp>
      <p:sp>
        <p:nvSpPr>
          <p:cNvPr id="53253" name="Rectangle 5"/>
          <p:cNvSpPr>
            <a:spLocks noGrp="1" noChangeArrowheads="1"/>
          </p:cNvSpPr>
          <p:nvPr>
            <p:ph type="title"/>
          </p:nvPr>
        </p:nvSpPr>
        <p:spPr/>
        <p:txBody>
          <a:bodyPr/>
          <a:lstStyle/>
          <a:p>
            <a:pPr eaLnBrk="1" hangingPunct="1"/>
            <a:r>
              <a:rPr lang="es-MX" altLang="es-MX" smtClean="0"/>
              <a:t>Distribución Normal Estándar</a:t>
            </a:r>
          </a:p>
        </p:txBody>
      </p:sp>
      <p:sp>
        <p:nvSpPr>
          <p:cNvPr id="2" name="1 Marcador de fecha"/>
          <p:cNvSpPr>
            <a:spLocks noGrp="1"/>
          </p:cNvSpPr>
          <p:nvPr>
            <p:ph type="dt" sz="half" idx="10"/>
          </p:nvPr>
        </p:nvSpPr>
        <p:spPr/>
        <p:txBody>
          <a:bodyPr/>
          <a:lstStyle/>
          <a:p>
            <a:fld id="{3A3B53E5-EBAF-49FB-85E9-D932BBEB0756}"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EBEDDAFB-5C92-4140-BFEA-ED9E26007142}" type="slidenum">
              <a:rPr lang="es-ES" smtClean="0"/>
              <a:pPr/>
              <a:t>66</a:t>
            </a:fld>
            <a:endParaRPr lang="es-ES"/>
          </a:p>
        </p:txBody>
      </p:sp>
    </p:spTree>
    <p:extLst>
      <p:ext uri="{BB962C8B-B14F-4D97-AF65-F5344CB8AC3E}">
        <p14:creationId xmlns:p14="http://schemas.microsoft.com/office/powerpoint/2010/main" val="57840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l="19997" t="2626" r="21155" b="12320"/>
          <a:stretch>
            <a:fillRect/>
          </a:stretch>
        </p:blipFill>
        <p:spPr bwMode="auto">
          <a:xfrm>
            <a:off x="1692276" y="1221581"/>
            <a:ext cx="5400675"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Marcador de fecha"/>
          <p:cNvSpPr>
            <a:spLocks noGrp="1"/>
          </p:cNvSpPr>
          <p:nvPr>
            <p:ph type="dt" sz="half" idx="10"/>
          </p:nvPr>
        </p:nvSpPr>
        <p:spPr/>
        <p:txBody>
          <a:bodyPr/>
          <a:lstStyle/>
          <a:p>
            <a:fld id="{A7888E17-3230-4988-BCD0-3E3F4F91ACBD}"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67</a:t>
            </a:fld>
            <a:endParaRPr lang="es-ES"/>
          </a:p>
        </p:txBody>
      </p:sp>
    </p:spTree>
    <p:extLst>
      <p:ext uri="{BB962C8B-B14F-4D97-AF65-F5344CB8AC3E}">
        <p14:creationId xmlns:p14="http://schemas.microsoft.com/office/powerpoint/2010/main" val="236876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52600" y="2571750"/>
            <a:ext cx="5932488"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Text Box 3"/>
          <p:cNvSpPr txBox="1">
            <a:spLocks noChangeArrowheads="1"/>
          </p:cNvSpPr>
          <p:nvPr/>
        </p:nvSpPr>
        <p:spPr bwMode="auto">
          <a:xfrm>
            <a:off x="0" y="1113235"/>
            <a:ext cx="84582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50000"/>
              </a:spcBef>
              <a:spcAft>
                <a:spcPct val="0"/>
              </a:spcAft>
            </a:pPr>
            <a:r>
              <a:rPr lang="es-MX" altLang="es-MX" sz="2800" dirty="0">
                <a:solidFill>
                  <a:srgbClr val="000000"/>
                </a:solidFill>
                <a:latin typeface="Times New Roman" pitchFamily="18" charset="0"/>
              </a:rPr>
              <a:t>Para determinar áreas bajo esta curva </a:t>
            </a:r>
            <a:r>
              <a:rPr lang="es-MX" altLang="es-MX" sz="2800" dirty="0" smtClean="0">
                <a:solidFill>
                  <a:srgbClr val="000000"/>
                </a:solidFill>
                <a:latin typeface="Times New Roman" pitchFamily="18" charset="0"/>
              </a:rPr>
              <a:t>nos basábamos en </a:t>
            </a:r>
            <a:r>
              <a:rPr lang="es-MX" altLang="es-MX" sz="2800" dirty="0">
                <a:solidFill>
                  <a:srgbClr val="000000"/>
                </a:solidFill>
                <a:latin typeface="Times New Roman" pitchFamily="18" charset="0"/>
              </a:rPr>
              <a:t>la tabla que tiene tabulados la función de distribución acumulativa de Z, esto es,</a:t>
            </a:r>
          </a:p>
          <a:p>
            <a:pPr algn="ctr" fontAlgn="base">
              <a:spcBef>
                <a:spcPct val="50000"/>
              </a:spcBef>
              <a:spcAft>
                <a:spcPct val="0"/>
              </a:spcAft>
            </a:pPr>
            <a:r>
              <a:rPr lang="es-MX" altLang="es-MX" sz="2800" dirty="0">
                <a:solidFill>
                  <a:srgbClr val="000000"/>
                </a:solidFill>
                <a:latin typeface="Times New Roman" pitchFamily="18" charset="0"/>
              </a:rPr>
              <a:t>P(Z </a:t>
            </a:r>
            <a:r>
              <a:rPr lang="es-MX" altLang="es-MX" sz="2800" dirty="0">
                <a:solidFill>
                  <a:srgbClr val="000000"/>
                </a:solidFill>
                <a:latin typeface="Times New Roman" pitchFamily="18" charset="0"/>
                <a:sym typeface="Symbol" pitchFamily="18" charset="2"/>
              </a:rPr>
              <a:t>z</a:t>
            </a:r>
            <a:r>
              <a:rPr lang="es-MX" altLang="es-MX" sz="2800" dirty="0">
                <a:solidFill>
                  <a:srgbClr val="000000"/>
                </a:solidFill>
                <a:latin typeface="Times New Roman" pitchFamily="18" charset="0"/>
              </a:rPr>
              <a:t>)=</a:t>
            </a:r>
            <a:r>
              <a:rPr lang="es-MX" altLang="es-MX" sz="2800" dirty="0">
                <a:solidFill>
                  <a:srgbClr val="000000"/>
                </a:solidFill>
                <a:latin typeface="Times New Roman" pitchFamily="18" charset="0"/>
                <a:sym typeface="Symbol" pitchFamily="18" charset="2"/>
              </a:rPr>
              <a:t>(z)</a:t>
            </a:r>
            <a:endParaRPr lang="es-MX" altLang="es-MX" sz="2400" dirty="0">
              <a:solidFill>
                <a:srgbClr val="000000"/>
              </a:solidFill>
              <a:latin typeface="Times New Roman" pitchFamily="18" charset="0"/>
            </a:endParaRPr>
          </a:p>
        </p:txBody>
      </p:sp>
      <p:sp>
        <p:nvSpPr>
          <p:cNvPr id="55300" name="Rectangle 4"/>
          <p:cNvSpPr>
            <a:spLocks noChangeArrowheads="1"/>
          </p:cNvSpPr>
          <p:nvPr/>
        </p:nvSpPr>
        <p:spPr bwMode="auto">
          <a:xfrm>
            <a:off x="4343400" y="3486150"/>
            <a:ext cx="8579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s-MX" altLang="es-MX" sz="2800">
                <a:solidFill>
                  <a:srgbClr val="000000"/>
                </a:solidFill>
                <a:latin typeface="Times New Roman" pitchFamily="18" charset="0"/>
                <a:sym typeface="Symbol" pitchFamily="18" charset="2"/>
              </a:rPr>
              <a:t>(z)</a:t>
            </a:r>
          </a:p>
        </p:txBody>
      </p:sp>
      <p:sp>
        <p:nvSpPr>
          <p:cNvPr id="55301" name="Rectangle 5"/>
          <p:cNvSpPr>
            <a:spLocks noChangeArrowheads="1"/>
          </p:cNvSpPr>
          <p:nvPr/>
        </p:nvSpPr>
        <p:spPr bwMode="auto">
          <a:xfrm>
            <a:off x="5029201" y="4343400"/>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s-MX" altLang="es-MX" sz="2800">
                <a:solidFill>
                  <a:srgbClr val="000000"/>
                </a:solidFill>
                <a:latin typeface="Times New Roman" pitchFamily="18" charset="0"/>
                <a:sym typeface="Symbol" pitchFamily="18" charset="2"/>
              </a:rPr>
              <a:t>z</a:t>
            </a:r>
          </a:p>
        </p:txBody>
      </p:sp>
      <p:sp>
        <p:nvSpPr>
          <p:cNvPr id="2" name="1 Marcador de fecha"/>
          <p:cNvSpPr>
            <a:spLocks noGrp="1"/>
          </p:cNvSpPr>
          <p:nvPr>
            <p:ph type="dt" sz="half" idx="10"/>
          </p:nvPr>
        </p:nvSpPr>
        <p:spPr/>
        <p:txBody>
          <a:bodyPr/>
          <a:lstStyle/>
          <a:p>
            <a:fld id="{9CE1628E-55AB-44AD-B1B0-3B9A0667FDFB}"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68</a:t>
            </a:fld>
            <a:endParaRPr lang="es-ES"/>
          </a:p>
        </p:txBody>
      </p:sp>
    </p:spTree>
    <p:extLst>
      <p:ext uri="{BB962C8B-B14F-4D97-AF65-F5344CB8AC3E}">
        <p14:creationId xmlns:p14="http://schemas.microsoft.com/office/powerpoint/2010/main" val="160146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noAutofit/>
          </a:bodyPr>
          <a:lstStyle/>
          <a:p>
            <a:r>
              <a:rPr lang="es-MX" sz="2800" b="1" dirty="0" smtClean="0"/>
              <a:t>Ejercicios. Obtención de probabilidades a partir de la tabla de la distribución N(0,1)</a:t>
            </a:r>
            <a:endParaRPr lang="es-MX" sz="2800" b="1" dirty="0"/>
          </a:p>
        </p:txBody>
      </p:sp>
      <p:sp>
        <p:nvSpPr>
          <p:cNvPr id="6" name="5 Marcador de contenido"/>
          <p:cNvSpPr>
            <a:spLocks noGrp="1"/>
          </p:cNvSpPr>
          <p:nvPr>
            <p:ph idx="1"/>
          </p:nvPr>
        </p:nvSpPr>
        <p:spPr/>
        <p:txBody>
          <a:bodyPr>
            <a:normAutofit/>
          </a:bodyPr>
          <a:lstStyle/>
          <a:p>
            <a:pPr marL="742950" indent="-742950">
              <a:buFont typeface="+mj-lt"/>
              <a:buAutoNum type="arabicPeriod"/>
            </a:pPr>
            <a:r>
              <a:rPr lang="es-MX" sz="3600" dirty="0" smtClean="0"/>
              <a:t>Utilice la distribución N(0,1) en PQRS para obtener las siguientes probabilidades:</a:t>
            </a:r>
          </a:p>
          <a:p>
            <a:pPr marL="788670" lvl="1" indent="-514350">
              <a:buFont typeface="+mj-lt"/>
              <a:buAutoNum type="alphaLcParenR"/>
            </a:pPr>
            <a:r>
              <a:rPr lang="es-MX" sz="3200" dirty="0" smtClean="0"/>
              <a:t>P(Z &lt; -2.57) </a:t>
            </a:r>
            <a:r>
              <a:rPr lang="es-MX" sz="3200" dirty="0" smtClean="0">
                <a:solidFill>
                  <a:srgbClr val="FF0000"/>
                </a:solidFill>
              </a:rPr>
              <a:t>= 0.0051</a:t>
            </a:r>
          </a:p>
          <a:p>
            <a:pPr marL="788670" lvl="1" indent="-514350">
              <a:buFont typeface="+mj-lt"/>
              <a:buAutoNum type="alphaLcParenR"/>
            </a:pPr>
            <a:r>
              <a:rPr lang="es-MX" sz="3200" dirty="0" smtClean="0"/>
              <a:t>P(Z &lt; -1.96) </a:t>
            </a:r>
            <a:r>
              <a:rPr lang="es-MX" sz="3200" dirty="0" smtClean="0">
                <a:solidFill>
                  <a:srgbClr val="FF0000"/>
                </a:solidFill>
              </a:rPr>
              <a:t>= 0.0250</a:t>
            </a:r>
          </a:p>
          <a:p>
            <a:pPr marL="788670" lvl="1" indent="-514350">
              <a:buFont typeface="+mj-lt"/>
              <a:buAutoNum type="alphaLcParenR"/>
            </a:pPr>
            <a:r>
              <a:rPr lang="es-MX" sz="3200" dirty="0" smtClean="0"/>
              <a:t>P(Z &lt; -0.5) </a:t>
            </a:r>
            <a:r>
              <a:rPr lang="es-MX" sz="3200" dirty="0" smtClean="0">
                <a:solidFill>
                  <a:srgbClr val="FF0000"/>
                </a:solidFill>
              </a:rPr>
              <a:t>= 0.3085</a:t>
            </a:r>
          </a:p>
        </p:txBody>
      </p:sp>
      <p:sp>
        <p:nvSpPr>
          <p:cNvPr id="2" name="1 Marcador de fecha"/>
          <p:cNvSpPr>
            <a:spLocks noGrp="1"/>
          </p:cNvSpPr>
          <p:nvPr>
            <p:ph type="dt" sz="half" idx="10"/>
          </p:nvPr>
        </p:nvSpPr>
        <p:spPr/>
        <p:txBody>
          <a:bodyPr/>
          <a:lstStyle/>
          <a:p>
            <a:fld id="{62CB6EBF-05CE-4FF4-AC89-046DF05992C9}"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69</a:t>
            </a:fld>
            <a:endParaRPr lang="es-ES"/>
          </a:p>
        </p:txBody>
      </p:sp>
    </p:spTree>
    <p:extLst>
      <p:ext uri="{BB962C8B-B14F-4D97-AF65-F5344CB8AC3E}">
        <p14:creationId xmlns:p14="http://schemas.microsoft.com/office/powerpoint/2010/main" val="1056112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normAutofit/>
          </a:bodyPr>
          <a:lstStyle/>
          <a:p>
            <a:endParaRPr lang="es-MX" dirty="0"/>
          </a:p>
        </p:txBody>
      </p:sp>
      <p:sp>
        <p:nvSpPr>
          <p:cNvPr id="9" name="8 Marcador de texto"/>
          <p:cNvSpPr>
            <a:spLocks noGrp="1"/>
          </p:cNvSpPr>
          <p:nvPr>
            <p:ph type="body" idx="1"/>
          </p:nvPr>
        </p:nvSpPr>
        <p:spPr/>
        <p:txBody>
          <a:bodyPr/>
          <a:lstStyle/>
          <a:p>
            <a:r>
              <a:rPr lang="es-MX" dirty="0" smtClean="0"/>
              <a:t>Propiedades generales de las variables aleatorias continuas</a:t>
            </a:r>
            <a:endParaRPr lang="es-MX" dirty="0"/>
          </a:p>
        </p:txBody>
      </p:sp>
      <p:sp>
        <p:nvSpPr>
          <p:cNvPr id="5" name="4 Marcador de fecha"/>
          <p:cNvSpPr>
            <a:spLocks noGrp="1"/>
          </p:cNvSpPr>
          <p:nvPr>
            <p:ph type="dt" sz="half" idx="10"/>
          </p:nvPr>
        </p:nvSpPr>
        <p:spPr/>
        <p:txBody>
          <a:bodyPr/>
          <a:lstStyle/>
          <a:p>
            <a:fld id="{4AA91867-EBC1-4C7E-ABEF-9181DA45B124}" type="datetime1">
              <a:rPr lang="es-MX" smtClean="0"/>
              <a:t>17/05/2021</a:t>
            </a:fld>
            <a:endParaRPr lang="es-ES"/>
          </a:p>
        </p:txBody>
      </p:sp>
      <p:sp>
        <p:nvSpPr>
          <p:cNvPr id="6" name="5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7</a:t>
            </a:fld>
            <a:endParaRPr lang="es-ES"/>
          </a:p>
        </p:txBody>
      </p:sp>
    </p:spTree>
    <p:extLst>
      <p:ext uri="{BB962C8B-B14F-4D97-AF65-F5344CB8AC3E}">
        <p14:creationId xmlns:p14="http://schemas.microsoft.com/office/powerpoint/2010/main" val="37857429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s-MX" dirty="0" smtClean="0"/>
              <a:t>Ejercicios</a:t>
            </a:r>
            <a:endParaRPr lang="es-MX" dirty="0"/>
          </a:p>
        </p:txBody>
      </p:sp>
      <p:sp>
        <p:nvSpPr>
          <p:cNvPr id="6" name="5 Marcador de contenido"/>
          <p:cNvSpPr>
            <a:spLocks noGrp="1"/>
          </p:cNvSpPr>
          <p:nvPr>
            <p:ph idx="1"/>
          </p:nvPr>
        </p:nvSpPr>
        <p:spPr/>
        <p:txBody>
          <a:bodyPr>
            <a:normAutofit/>
          </a:bodyPr>
          <a:lstStyle/>
          <a:p>
            <a:pPr marL="788670" lvl="1" indent="-514350">
              <a:buFont typeface="+mj-lt"/>
              <a:buAutoNum type="arabicPeriod" startAt="2"/>
            </a:pPr>
            <a:r>
              <a:rPr lang="es-MX" sz="3200" dirty="0"/>
              <a:t>Utilice la </a:t>
            </a:r>
            <a:r>
              <a:rPr lang="es-MX" sz="3200" dirty="0" smtClean="0"/>
              <a:t>distribución </a:t>
            </a:r>
            <a:r>
              <a:rPr lang="es-MX" sz="3200" dirty="0"/>
              <a:t>N(0,1) para obtener las siguientes probabilidades:</a:t>
            </a:r>
          </a:p>
          <a:p>
            <a:pPr marL="788670" lvl="1" indent="-514350">
              <a:buFont typeface="+mj-lt"/>
              <a:buAutoNum type="alphaLcParenR"/>
            </a:pPr>
            <a:r>
              <a:rPr lang="es-MX" sz="3200" dirty="0" smtClean="0"/>
              <a:t>P(Z </a:t>
            </a:r>
            <a:r>
              <a:rPr lang="es-MX" sz="3200" dirty="0"/>
              <a:t>&gt; </a:t>
            </a:r>
            <a:r>
              <a:rPr lang="es-MX" sz="3200" dirty="0" smtClean="0"/>
              <a:t>2.33) </a:t>
            </a:r>
            <a:r>
              <a:rPr lang="es-MX" sz="3200" dirty="0">
                <a:solidFill>
                  <a:srgbClr val="FF0000"/>
                </a:solidFill>
              </a:rPr>
              <a:t>= </a:t>
            </a:r>
            <a:r>
              <a:rPr lang="es-MX" sz="3200" dirty="0" smtClean="0">
                <a:solidFill>
                  <a:srgbClr val="FF0000"/>
                </a:solidFill>
              </a:rPr>
              <a:t>0.0099</a:t>
            </a:r>
          </a:p>
          <a:p>
            <a:pPr marL="788670" lvl="1" indent="-514350">
              <a:buFont typeface="+mj-lt"/>
              <a:buAutoNum type="alphaLcParenR"/>
            </a:pPr>
            <a:r>
              <a:rPr lang="es-MX" sz="3200" dirty="0"/>
              <a:t>P(Z &gt; 1.96) </a:t>
            </a:r>
            <a:r>
              <a:rPr lang="es-MX" sz="3200" dirty="0">
                <a:solidFill>
                  <a:srgbClr val="FF0000"/>
                </a:solidFill>
              </a:rPr>
              <a:t>= </a:t>
            </a:r>
            <a:r>
              <a:rPr lang="es-MX" sz="3200" dirty="0" smtClean="0">
                <a:solidFill>
                  <a:srgbClr val="FF0000"/>
                </a:solidFill>
              </a:rPr>
              <a:t>0.0250</a:t>
            </a:r>
          </a:p>
          <a:p>
            <a:pPr marL="788670" lvl="1" indent="-514350">
              <a:buFont typeface="+mj-lt"/>
              <a:buAutoNum type="alphaLcParenR"/>
            </a:pPr>
            <a:r>
              <a:rPr lang="es-MX" sz="3200" dirty="0"/>
              <a:t>P(Z </a:t>
            </a:r>
            <a:r>
              <a:rPr lang="es-MX" sz="3200" dirty="0" smtClean="0"/>
              <a:t>&gt; </a:t>
            </a:r>
            <a:r>
              <a:rPr lang="es-MX" sz="3200" dirty="0"/>
              <a:t>-0.5) </a:t>
            </a:r>
            <a:r>
              <a:rPr lang="es-MX" sz="3200" dirty="0">
                <a:solidFill>
                  <a:srgbClr val="FF0000"/>
                </a:solidFill>
              </a:rPr>
              <a:t>= </a:t>
            </a:r>
            <a:r>
              <a:rPr lang="es-MX" sz="3200" dirty="0" smtClean="0">
                <a:solidFill>
                  <a:srgbClr val="FF0000"/>
                </a:solidFill>
              </a:rPr>
              <a:t>0.6915</a:t>
            </a:r>
            <a:endParaRPr lang="es-MX" sz="3200" dirty="0"/>
          </a:p>
        </p:txBody>
      </p:sp>
      <p:sp>
        <p:nvSpPr>
          <p:cNvPr id="2" name="1 Marcador de fecha"/>
          <p:cNvSpPr>
            <a:spLocks noGrp="1"/>
          </p:cNvSpPr>
          <p:nvPr>
            <p:ph type="dt" sz="half" idx="10"/>
          </p:nvPr>
        </p:nvSpPr>
        <p:spPr/>
        <p:txBody>
          <a:bodyPr/>
          <a:lstStyle/>
          <a:p>
            <a:fld id="{62CB6EBF-05CE-4FF4-AC89-046DF05992C9}"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70</a:t>
            </a:fld>
            <a:endParaRPr lang="es-ES"/>
          </a:p>
        </p:txBody>
      </p:sp>
    </p:spTree>
    <p:extLst>
      <p:ext uri="{BB962C8B-B14F-4D97-AF65-F5344CB8AC3E}">
        <p14:creationId xmlns:p14="http://schemas.microsoft.com/office/powerpoint/2010/main" val="10561123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s-MX" dirty="0" smtClean="0"/>
              <a:t>Ejercicios</a:t>
            </a:r>
            <a:endParaRPr lang="es-MX" dirty="0"/>
          </a:p>
        </p:txBody>
      </p:sp>
      <p:sp>
        <p:nvSpPr>
          <p:cNvPr id="6" name="5 Marcador de contenido"/>
          <p:cNvSpPr>
            <a:spLocks noGrp="1"/>
          </p:cNvSpPr>
          <p:nvPr>
            <p:ph idx="1"/>
          </p:nvPr>
        </p:nvSpPr>
        <p:spPr/>
        <p:txBody>
          <a:bodyPr>
            <a:normAutofit fontScale="85000" lnSpcReduction="20000"/>
          </a:bodyPr>
          <a:lstStyle/>
          <a:p>
            <a:pPr marL="1017270" lvl="1" indent="-742950">
              <a:buFont typeface="+mj-lt"/>
              <a:buAutoNum type="arabicPeriod" startAt="3"/>
            </a:pPr>
            <a:r>
              <a:rPr lang="es-MX" sz="4000" dirty="0"/>
              <a:t>Utilice </a:t>
            </a:r>
            <a:r>
              <a:rPr lang="es-MX" sz="4000" dirty="0" smtClean="0"/>
              <a:t>la </a:t>
            </a:r>
            <a:r>
              <a:rPr lang="es-MX" sz="4000" dirty="0"/>
              <a:t>distribución N(0,1) para obtener las siguientes probabilidades:</a:t>
            </a:r>
          </a:p>
          <a:p>
            <a:pPr marL="788670" lvl="1" indent="-514350">
              <a:buFont typeface="+mj-lt"/>
              <a:buAutoNum type="alphaLcParenR"/>
            </a:pPr>
            <a:r>
              <a:rPr lang="es-MX" sz="4000" dirty="0" smtClean="0"/>
              <a:t>P(-1.64 &lt; Z </a:t>
            </a:r>
            <a:r>
              <a:rPr lang="es-MX" sz="4000" dirty="0"/>
              <a:t>&lt;</a:t>
            </a:r>
            <a:r>
              <a:rPr lang="es-MX" sz="4000" dirty="0" smtClean="0"/>
              <a:t> 1.64) </a:t>
            </a:r>
            <a:r>
              <a:rPr lang="es-MX" sz="4000" dirty="0" smtClean="0">
                <a:solidFill>
                  <a:srgbClr val="FF0000"/>
                </a:solidFill>
              </a:rPr>
              <a:t>= 0.8990</a:t>
            </a:r>
          </a:p>
          <a:p>
            <a:pPr marL="788670" lvl="1" indent="-514350">
              <a:buFont typeface="+mj-lt"/>
              <a:buAutoNum type="alphaLcParenR"/>
            </a:pPr>
            <a:r>
              <a:rPr lang="es-MX" sz="4000" dirty="0"/>
              <a:t>P(-</a:t>
            </a:r>
            <a:r>
              <a:rPr lang="es-MX" sz="4000" dirty="0" smtClean="0"/>
              <a:t>1.96 </a:t>
            </a:r>
            <a:r>
              <a:rPr lang="es-MX" sz="4000" dirty="0"/>
              <a:t>&lt; Z &lt; </a:t>
            </a:r>
            <a:r>
              <a:rPr lang="es-MX" sz="4000" dirty="0" smtClean="0"/>
              <a:t>1.96) </a:t>
            </a:r>
            <a:r>
              <a:rPr lang="es-MX" sz="4000" dirty="0">
                <a:solidFill>
                  <a:srgbClr val="FF0000"/>
                </a:solidFill>
              </a:rPr>
              <a:t>= </a:t>
            </a:r>
            <a:r>
              <a:rPr lang="es-MX" sz="4000" dirty="0" smtClean="0">
                <a:solidFill>
                  <a:srgbClr val="FF0000"/>
                </a:solidFill>
              </a:rPr>
              <a:t>0.9500</a:t>
            </a:r>
            <a:endParaRPr lang="es-MX" sz="4000" dirty="0">
              <a:solidFill>
                <a:srgbClr val="FF0000"/>
              </a:solidFill>
            </a:endParaRPr>
          </a:p>
          <a:p>
            <a:pPr marL="788670" lvl="1" indent="-514350">
              <a:buFont typeface="+mj-lt"/>
              <a:buAutoNum type="alphaLcParenR"/>
            </a:pPr>
            <a:r>
              <a:rPr lang="es-MX" sz="4000" dirty="0" smtClean="0"/>
              <a:t>P(-2.57 &lt; Z &lt; 2.57) </a:t>
            </a:r>
            <a:r>
              <a:rPr lang="es-MX" sz="4000" dirty="0" smtClean="0">
                <a:solidFill>
                  <a:srgbClr val="FF0000"/>
                </a:solidFill>
              </a:rPr>
              <a:t>= </a:t>
            </a:r>
            <a:r>
              <a:rPr lang="es-MX" sz="4000" dirty="0" smtClean="0">
                <a:solidFill>
                  <a:srgbClr val="FF0000"/>
                </a:solidFill>
              </a:rPr>
              <a:t>0.9898</a:t>
            </a:r>
          </a:p>
          <a:p>
            <a:pPr marL="788670" lvl="1" indent="-514350">
              <a:buFont typeface="+mj-lt"/>
              <a:buAutoNum type="alphaLcParenR"/>
            </a:pPr>
            <a:r>
              <a:rPr lang="es-MX" sz="4000" dirty="0"/>
              <a:t>P(-</a:t>
            </a:r>
            <a:r>
              <a:rPr lang="es-MX" sz="4000" dirty="0" smtClean="0"/>
              <a:t>2.33 </a:t>
            </a:r>
            <a:r>
              <a:rPr lang="es-MX" sz="4000" dirty="0"/>
              <a:t>&lt; Z &lt; </a:t>
            </a:r>
            <a:r>
              <a:rPr lang="es-MX" sz="4000" dirty="0" smtClean="0"/>
              <a:t>1.15) </a:t>
            </a:r>
            <a:r>
              <a:rPr lang="es-MX" sz="4000" dirty="0">
                <a:solidFill>
                  <a:srgbClr val="FF0000"/>
                </a:solidFill>
              </a:rPr>
              <a:t>= </a:t>
            </a:r>
            <a:r>
              <a:rPr lang="es-MX" sz="4000" dirty="0" smtClean="0">
                <a:solidFill>
                  <a:srgbClr val="FF0000"/>
                </a:solidFill>
              </a:rPr>
              <a:t>0.8650</a:t>
            </a:r>
            <a:endParaRPr lang="es-MX" sz="4000" dirty="0">
              <a:solidFill>
                <a:srgbClr val="FF0000"/>
              </a:solidFill>
            </a:endParaRPr>
          </a:p>
        </p:txBody>
      </p:sp>
      <p:sp>
        <p:nvSpPr>
          <p:cNvPr id="2" name="1 Marcador de fecha"/>
          <p:cNvSpPr>
            <a:spLocks noGrp="1"/>
          </p:cNvSpPr>
          <p:nvPr>
            <p:ph type="dt" sz="half" idx="10"/>
          </p:nvPr>
        </p:nvSpPr>
        <p:spPr/>
        <p:txBody>
          <a:bodyPr/>
          <a:lstStyle/>
          <a:p>
            <a:fld id="{62CB6EBF-05CE-4FF4-AC89-046DF05992C9}"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71</a:t>
            </a:fld>
            <a:endParaRPr lang="es-ES"/>
          </a:p>
        </p:txBody>
      </p:sp>
    </p:spTree>
    <p:extLst>
      <p:ext uri="{BB962C8B-B14F-4D97-AF65-F5344CB8AC3E}">
        <p14:creationId xmlns:p14="http://schemas.microsoft.com/office/powerpoint/2010/main" val="10561123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MX" sz="3200" b="1" dirty="0" smtClean="0"/>
              <a:t>Ejercicio. Obtención de </a:t>
            </a:r>
            <a:r>
              <a:rPr lang="es-MX" sz="3200" b="1" dirty="0" err="1" smtClean="0"/>
              <a:t>cuantiles</a:t>
            </a:r>
            <a:r>
              <a:rPr lang="es-MX" sz="3200" b="1" dirty="0" smtClean="0"/>
              <a:t> de la distribución normal estándar</a:t>
            </a:r>
            <a:endParaRPr lang="es-MX" sz="3200" b="1" dirty="0"/>
          </a:p>
        </p:txBody>
      </p:sp>
      <p:sp>
        <p:nvSpPr>
          <p:cNvPr id="3" name="2 Marcador de contenido"/>
          <p:cNvSpPr>
            <a:spLocks noGrp="1"/>
          </p:cNvSpPr>
          <p:nvPr>
            <p:ph idx="1"/>
          </p:nvPr>
        </p:nvSpPr>
        <p:spPr/>
        <p:txBody>
          <a:bodyPr>
            <a:noAutofit/>
          </a:bodyPr>
          <a:lstStyle/>
          <a:p>
            <a:pPr marL="742950" indent="-742950">
              <a:buFont typeface="+mj-lt"/>
              <a:buAutoNum type="arabicPeriod"/>
            </a:pPr>
            <a:r>
              <a:rPr lang="es-MX" sz="3600" dirty="0" smtClean="0"/>
              <a:t>Sea </a:t>
            </a:r>
            <a:r>
              <a:rPr lang="es-MX" sz="3600" dirty="0" smtClean="0"/>
              <a:t>Z ~ N(0,1). </a:t>
            </a:r>
            <a:r>
              <a:rPr lang="es-MX" sz="3600" dirty="0" smtClean="0"/>
              <a:t>Obtenga </a:t>
            </a:r>
            <a:r>
              <a:rPr lang="es-MX" sz="3600" dirty="0" smtClean="0"/>
              <a:t>en cada caso el valor de z</a:t>
            </a:r>
            <a:r>
              <a:rPr lang="es-MX" sz="3600" baseline="-25000" dirty="0" smtClean="0"/>
              <a:t>0</a:t>
            </a:r>
          </a:p>
          <a:p>
            <a:pPr marL="457200" indent="-457200">
              <a:buFont typeface="+mj-lt"/>
              <a:buAutoNum type="alphaLcParenR"/>
            </a:pPr>
            <a:r>
              <a:rPr lang="es-MX" sz="3600" dirty="0" smtClean="0"/>
              <a:t>P(Z &lt; z</a:t>
            </a:r>
            <a:r>
              <a:rPr lang="es-MX" sz="3600" baseline="-25000" dirty="0" smtClean="0"/>
              <a:t>0</a:t>
            </a:r>
            <a:r>
              <a:rPr lang="es-MX" sz="3600" dirty="0" smtClean="0"/>
              <a:t>) = 0.0606</a:t>
            </a:r>
            <a:r>
              <a:rPr lang="es-MX" sz="3600" dirty="0">
                <a:solidFill>
                  <a:srgbClr val="FF0000"/>
                </a:solidFill>
              </a:rPr>
              <a:t> R: z</a:t>
            </a:r>
            <a:r>
              <a:rPr lang="es-MX" sz="3600" baseline="-25000" dirty="0">
                <a:solidFill>
                  <a:srgbClr val="FF0000"/>
                </a:solidFill>
              </a:rPr>
              <a:t>0</a:t>
            </a:r>
            <a:r>
              <a:rPr lang="es-MX" sz="3600" dirty="0">
                <a:solidFill>
                  <a:srgbClr val="FF0000"/>
                </a:solidFill>
              </a:rPr>
              <a:t> = </a:t>
            </a:r>
            <a:r>
              <a:rPr lang="es-MX" sz="3600" dirty="0" smtClean="0">
                <a:solidFill>
                  <a:srgbClr val="FF0000"/>
                </a:solidFill>
              </a:rPr>
              <a:t>-1.55</a:t>
            </a:r>
            <a:endParaRPr lang="es-MX" sz="3600" dirty="0" smtClean="0"/>
          </a:p>
          <a:p>
            <a:pPr marL="457200" indent="-457200">
              <a:buFont typeface="+mj-lt"/>
              <a:buAutoNum type="alphaLcParenR"/>
            </a:pPr>
            <a:r>
              <a:rPr lang="es-MX" sz="3600" dirty="0"/>
              <a:t>P(Z &lt; z</a:t>
            </a:r>
            <a:r>
              <a:rPr lang="es-MX" sz="3600" baseline="-25000" dirty="0"/>
              <a:t>0</a:t>
            </a:r>
            <a:r>
              <a:rPr lang="es-MX" sz="3600" dirty="0"/>
              <a:t>) = 0.0505</a:t>
            </a:r>
            <a:r>
              <a:rPr lang="es-MX" sz="3600" dirty="0">
                <a:solidFill>
                  <a:srgbClr val="FF0000"/>
                </a:solidFill>
              </a:rPr>
              <a:t> R: z</a:t>
            </a:r>
            <a:r>
              <a:rPr lang="es-MX" sz="3600" baseline="-25000" dirty="0">
                <a:solidFill>
                  <a:srgbClr val="FF0000"/>
                </a:solidFill>
              </a:rPr>
              <a:t>0</a:t>
            </a:r>
            <a:r>
              <a:rPr lang="es-MX" sz="3600" dirty="0">
                <a:solidFill>
                  <a:srgbClr val="FF0000"/>
                </a:solidFill>
              </a:rPr>
              <a:t> = -</a:t>
            </a:r>
            <a:r>
              <a:rPr lang="es-MX" sz="3600" dirty="0" smtClean="0">
                <a:solidFill>
                  <a:srgbClr val="FF0000"/>
                </a:solidFill>
              </a:rPr>
              <a:t>1.64</a:t>
            </a:r>
          </a:p>
          <a:p>
            <a:pPr marL="457200" indent="-457200">
              <a:buFont typeface="+mj-lt"/>
              <a:buAutoNum type="alphaLcParenR"/>
            </a:pPr>
            <a:r>
              <a:rPr lang="es-MX" sz="3600" dirty="0" smtClean="0"/>
              <a:t>P(Z &lt; z</a:t>
            </a:r>
            <a:r>
              <a:rPr lang="es-MX" sz="3600" baseline="-25000" dirty="0" smtClean="0"/>
              <a:t>0</a:t>
            </a:r>
            <a:r>
              <a:rPr lang="es-MX" sz="3600" dirty="0" smtClean="0"/>
              <a:t>) = 0.5678</a:t>
            </a:r>
            <a:r>
              <a:rPr lang="es-MX" sz="3600" dirty="0">
                <a:solidFill>
                  <a:srgbClr val="FF0000"/>
                </a:solidFill>
              </a:rPr>
              <a:t> R: z</a:t>
            </a:r>
            <a:r>
              <a:rPr lang="es-MX" sz="3600" baseline="-25000" dirty="0">
                <a:solidFill>
                  <a:srgbClr val="FF0000"/>
                </a:solidFill>
              </a:rPr>
              <a:t>0</a:t>
            </a:r>
            <a:r>
              <a:rPr lang="es-MX" sz="3600" dirty="0">
                <a:solidFill>
                  <a:srgbClr val="FF0000"/>
                </a:solidFill>
              </a:rPr>
              <a:t> = </a:t>
            </a:r>
            <a:r>
              <a:rPr lang="es-MX" sz="3600" dirty="0" smtClean="0">
                <a:solidFill>
                  <a:srgbClr val="FF0000"/>
                </a:solidFill>
              </a:rPr>
              <a:t>0.171 (PQRS)</a:t>
            </a:r>
            <a:endParaRPr lang="es-MX" sz="3600" dirty="0" smtClean="0"/>
          </a:p>
        </p:txBody>
      </p:sp>
      <p:sp>
        <p:nvSpPr>
          <p:cNvPr id="4" name="3 Marcador de fecha"/>
          <p:cNvSpPr>
            <a:spLocks noGrp="1"/>
          </p:cNvSpPr>
          <p:nvPr>
            <p:ph type="dt" sz="half" idx="10"/>
          </p:nvPr>
        </p:nvSpPr>
        <p:spPr/>
        <p:txBody>
          <a:bodyPr/>
          <a:lstStyle/>
          <a:p>
            <a:fld id="{0E75CF39-A9F6-4896-9926-FB63F6B50E18}"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72</a:t>
            </a:fld>
            <a:endParaRPr lang="es-ES"/>
          </a:p>
        </p:txBody>
      </p:sp>
    </p:spTree>
    <p:extLst>
      <p:ext uri="{BB962C8B-B14F-4D97-AF65-F5344CB8AC3E}">
        <p14:creationId xmlns:p14="http://schemas.microsoft.com/office/powerpoint/2010/main" val="17102821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smtClean="0"/>
              <a:t>Ejercicio</a:t>
            </a:r>
            <a:endParaRPr lang="es-MX" dirty="0"/>
          </a:p>
        </p:txBody>
      </p:sp>
      <p:sp>
        <p:nvSpPr>
          <p:cNvPr id="3" name="2 Marcador de contenido"/>
          <p:cNvSpPr>
            <a:spLocks noGrp="1"/>
          </p:cNvSpPr>
          <p:nvPr>
            <p:ph idx="1"/>
          </p:nvPr>
        </p:nvSpPr>
        <p:spPr/>
        <p:txBody>
          <a:bodyPr>
            <a:normAutofit fontScale="92500" lnSpcReduction="10000"/>
          </a:bodyPr>
          <a:lstStyle/>
          <a:p>
            <a:pPr marL="742950" indent="-742950">
              <a:buFont typeface="+mj-lt"/>
              <a:buAutoNum type="arabicPeriod" startAt="2"/>
            </a:pPr>
            <a:r>
              <a:rPr lang="es-MX" sz="4000" dirty="0"/>
              <a:t>Sea Z ~ N(0,1). Obtenga </a:t>
            </a:r>
            <a:r>
              <a:rPr lang="es-MX" sz="4000" dirty="0"/>
              <a:t>en cada caso el valor de z</a:t>
            </a:r>
            <a:r>
              <a:rPr lang="es-MX" sz="4000" baseline="-25000" dirty="0"/>
              <a:t>0</a:t>
            </a:r>
          </a:p>
          <a:p>
            <a:pPr marL="742950" indent="-742950">
              <a:buFont typeface="+mj-lt"/>
              <a:buAutoNum type="alphaLcParenR"/>
            </a:pPr>
            <a:r>
              <a:rPr lang="es-MX" sz="4000" dirty="0" smtClean="0"/>
              <a:t>P(Z &gt; z</a:t>
            </a:r>
            <a:r>
              <a:rPr lang="es-MX" sz="4000" baseline="-25000" dirty="0" smtClean="0"/>
              <a:t>0</a:t>
            </a:r>
            <a:r>
              <a:rPr lang="es-MX" sz="4000" dirty="0" smtClean="0"/>
              <a:t>) = 0.0505</a:t>
            </a:r>
            <a:r>
              <a:rPr lang="es-MX" sz="4000" dirty="0">
                <a:solidFill>
                  <a:srgbClr val="FF0000"/>
                </a:solidFill>
              </a:rPr>
              <a:t> R: z</a:t>
            </a:r>
            <a:r>
              <a:rPr lang="es-MX" sz="4000" baseline="-25000" dirty="0">
                <a:solidFill>
                  <a:srgbClr val="FF0000"/>
                </a:solidFill>
              </a:rPr>
              <a:t>0</a:t>
            </a:r>
            <a:r>
              <a:rPr lang="es-MX" sz="4000" dirty="0">
                <a:solidFill>
                  <a:srgbClr val="FF0000"/>
                </a:solidFill>
              </a:rPr>
              <a:t> = </a:t>
            </a:r>
            <a:r>
              <a:rPr lang="es-MX" sz="4000" dirty="0" smtClean="0">
                <a:solidFill>
                  <a:srgbClr val="FF0000"/>
                </a:solidFill>
              </a:rPr>
              <a:t>1.64</a:t>
            </a:r>
          </a:p>
          <a:p>
            <a:pPr marL="742950" indent="-742950">
              <a:buFont typeface="+mj-lt"/>
              <a:buAutoNum type="alphaLcParenR"/>
            </a:pPr>
            <a:r>
              <a:rPr lang="es-MX" sz="4000" dirty="0"/>
              <a:t>P(Z &gt; z</a:t>
            </a:r>
            <a:r>
              <a:rPr lang="es-MX" sz="4000" baseline="-25000" dirty="0"/>
              <a:t>0</a:t>
            </a:r>
            <a:r>
              <a:rPr lang="es-MX" sz="4000" dirty="0"/>
              <a:t>) = </a:t>
            </a:r>
            <a:r>
              <a:rPr lang="es-MX" sz="4000" dirty="0" smtClean="0"/>
              <a:t>0.0256 </a:t>
            </a:r>
            <a:r>
              <a:rPr lang="es-MX" sz="4000" dirty="0">
                <a:solidFill>
                  <a:srgbClr val="FF0000"/>
                </a:solidFill>
              </a:rPr>
              <a:t>R: z</a:t>
            </a:r>
            <a:r>
              <a:rPr lang="es-MX" sz="4000" baseline="-25000" dirty="0">
                <a:solidFill>
                  <a:srgbClr val="FF0000"/>
                </a:solidFill>
              </a:rPr>
              <a:t>0</a:t>
            </a:r>
            <a:r>
              <a:rPr lang="es-MX" sz="4000" dirty="0">
                <a:solidFill>
                  <a:srgbClr val="FF0000"/>
                </a:solidFill>
              </a:rPr>
              <a:t> </a:t>
            </a:r>
            <a:r>
              <a:rPr lang="es-MX" sz="4000" dirty="0" smtClean="0">
                <a:solidFill>
                  <a:srgbClr val="FF0000"/>
                </a:solidFill>
              </a:rPr>
              <a:t>= 1.95</a:t>
            </a:r>
            <a:endParaRPr lang="es-MX" sz="4000" dirty="0" smtClean="0"/>
          </a:p>
          <a:p>
            <a:pPr marL="742950" indent="-742950">
              <a:buFont typeface="+mj-lt"/>
              <a:buAutoNum type="alphaLcParenR"/>
            </a:pPr>
            <a:r>
              <a:rPr lang="es-MX" sz="4000" dirty="0" smtClean="0"/>
              <a:t>P(Z </a:t>
            </a:r>
            <a:r>
              <a:rPr lang="es-MX" sz="4000" dirty="0"/>
              <a:t>&gt; z</a:t>
            </a:r>
            <a:r>
              <a:rPr lang="es-MX" sz="4000" baseline="-25000" dirty="0"/>
              <a:t>0</a:t>
            </a:r>
            <a:r>
              <a:rPr lang="es-MX" sz="4000" dirty="0"/>
              <a:t>) = </a:t>
            </a:r>
            <a:r>
              <a:rPr lang="es-MX" sz="4000" dirty="0" smtClean="0"/>
              <a:t>0.1234</a:t>
            </a:r>
            <a:r>
              <a:rPr lang="es-MX" sz="4000" dirty="0" smtClean="0">
                <a:solidFill>
                  <a:srgbClr val="FF0000"/>
                </a:solidFill>
              </a:rPr>
              <a:t> R</a:t>
            </a:r>
            <a:r>
              <a:rPr lang="es-MX" sz="4000" dirty="0">
                <a:solidFill>
                  <a:srgbClr val="FF0000"/>
                </a:solidFill>
              </a:rPr>
              <a:t>: z</a:t>
            </a:r>
            <a:r>
              <a:rPr lang="es-MX" sz="4000" baseline="-25000" dirty="0">
                <a:solidFill>
                  <a:srgbClr val="FF0000"/>
                </a:solidFill>
              </a:rPr>
              <a:t>0</a:t>
            </a:r>
            <a:r>
              <a:rPr lang="es-MX" sz="4000" dirty="0">
                <a:solidFill>
                  <a:srgbClr val="FF0000"/>
                </a:solidFill>
              </a:rPr>
              <a:t> = </a:t>
            </a:r>
            <a:r>
              <a:rPr lang="es-MX" sz="4000" dirty="0" smtClean="0">
                <a:solidFill>
                  <a:srgbClr val="FF0000"/>
                </a:solidFill>
              </a:rPr>
              <a:t>1.158 </a:t>
            </a:r>
            <a:r>
              <a:rPr lang="es-MX" sz="4000" dirty="0" smtClean="0">
                <a:solidFill>
                  <a:srgbClr val="FF0000"/>
                </a:solidFill>
              </a:rPr>
              <a:t>(PQRS)</a:t>
            </a:r>
            <a:endParaRPr lang="es-MX" sz="4000" dirty="0" smtClean="0"/>
          </a:p>
        </p:txBody>
      </p:sp>
      <p:sp>
        <p:nvSpPr>
          <p:cNvPr id="4" name="3 Marcador de fecha"/>
          <p:cNvSpPr>
            <a:spLocks noGrp="1"/>
          </p:cNvSpPr>
          <p:nvPr>
            <p:ph type="dt" sz="half" idx="10"/>
          </p:nvPr>
        </p:nvSpPr>
        <p:spPr/>
        <p:txBody>
          <a:bodyPr/>
          <a:lstStyle/>
          <a:p>
            <a:fld id="{0E75CF39-A9F6-4896-9926-FB63F6B50E18}"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73</a:t>
            </a:fld>
            <a:endParaRPr lang="es-ES"/>
          </a:p>
        </p:txBody>
      </p:sp>
    </p:spTree>
    <p:extLst>
      <p:ext uri="{BB962C8B-B14F-4D97-AF65-F5344CB8AC3E}">
        <p14:creationId xmlns:p14="http://schemas.microsoft.com/office/powerpoint/2010/main" val="17102821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Ejercicio. Obtención de </a:t>
            </a:r>
            <a:r>
              <a:rPr lang="es-MX" dirty="0" err="1" smtClean="0"/>
              <a:t>cuantiles</a:t>
            </a:r>
            <a:r>
              <a:rPr lang="es-MX" dirty="0" smtClean="0"/>
              <a:t> de la distribución </a:t>
            </a:r>
            <a:r>
              <a:rPr lang="es-MX" smtClean="0"/>
              <a:t>normal estándar</a:t>
            </a:r>
            <a:endParaRPr lang="es-MX"/>
          </a:p>
        </p:txBody>
      </p:sp>
      <p:sp>
        <p:nvSpPr>
          <p:cNvPr id="3" name="2 Marcador de contenido"/>
          <p:cNvSpPr>
            <a:spLocks noGrp="1"/>
          </p:cNvSpPr>
          <p:nvPr>
            <p:ph idx="1"/>
          </p:nvPr>
        </p:nvSpPr>
        <p:spPr/>
        <p:txBody>
          <a:bodyPr>
            <a:noAutofit/>
          </a:bodyPr>
          <a:lstStyle/>
          <a:p>
            <a:pPr marL="742950" indent="-742950">
              <a:buFont typeface="+mj-lt"/>
              <a:buAutoNum type="arabicPeriod" startAt="3"/>
            </a:pPr>
            <a:r>
              <a:rPr lang="es-MX" sz="3600" dirty="0"/>
              <a:t>Sea Z ~ N(0,1). Obtenga </a:t>
            </a:r>
            <a:r>
              <a:rPr lang="es-MX" sz="3600" dirty="0"/>
              <a:t>en cada caso el valor de z</a:t>
            </a:r>
            <a:r>
              <a:rPr lang="es-MX" sz="3600" baseline="-25000" dirty="0"/>
              <a:t>0</a:t>
            </a:r>
          </a:p>
          <a:p>
            <a:pPr marL="457200" indent="-457200">
              <a:buFont typeface="+mj-lt"/>
              <a:buAutoNum type="alphaLcParenR"/>
            </a:pPr>
            <a:r>
              <a:rPr lang="es-MX" sz="3600" dirty="0" smtClean="0"/>
              <a:t>P(-z</a:t>
            </a:r>
            <a:r>
              <a:rPr lang="es-MX" sz="3600" baseline="-25000" dirty="0" smtClean="0"/>
              <a:t>0</a:t>
            </a:r>
            <a:r>
              <a:rPr lang="es-MX" sz="3600" dirty="0" smtClean="0"/>
              <a:t> &lt; Z &lt; z</a:t>
            </a:r>
            <a:r>
              <a:rPr lang="es-MX" sz="3600" baseline="-25000" dirty="0" smtClean="0"/>
              <a:t>0</a:t>
            </a:r>
            <a:r>
              <a:rPr lang="es-MX" sz="3600" dirty="0" smtClean="0"/>
              <a:t>) = 0.7814 </a:t>
            </a:r>
            <a:r>
              <a:rPr lang="es-MX" sz="3600" dirty="0" smtClean="0">
                <a:solidFill>
                  <a:srgbClr val="FF0000"/>
                </a:solidFill>
              </a:rPr>
              <a:t>R: z</a:t>
            </a:r>
            <a:r>
              <a:rPr lang="es-MX" sz="3600" baseline="-25000" dirty="0" smtClean="0">
                <a:solidFill>
                  <a:srgbClr val="FF0000"/>
                </a:solidFill>
              </a:rPr>
              <a:t>0</a:t>
            </a:r>
            <a:r>
              <a:rPr lang="es-MX" sz="3600" dirty="0" smtClean="0">
                <a:solidFill>
                  <a:srgbClr val="FF0000"/>
                </a:solidFill>
              </a:rPr>
              <a:t> = 1.23</a:t>
            </a:r>
          </a:p>
          <a:p>
            <a:pPr marL="457200" indent="-457200">
              <a:buFont typeface="+mj-lt"/>
              <a:buAutoNum type="alphaLcParenR"/>
            </a:pPr>
            <a:r>
              <a:rPr lang="es-MX" sz="3600" dirty="0" smtClean="0"/>
              <a:t>P(-z</a:t>
            </a:r>
            <a:r>
              <a:rPr lang="es-MX" sz="3600" baseline="-25000" dirty="0" smtClean="0"/>
              <a:t>0</a:t>
            </a:r>
            <a:r>
              <a:rPr lang="es-MX" sz="3600" dirty="0" smtClean="0"/>
              <a:t> &lt; Z &lt; z</a:t>
            </a:r>
            <a:r>
              <a:rPr lang="es-MX" sz="3600" baseline="-25000" dirty="0" smtClean="0"/>
              <a:t>0</a:t>
            </a:r>
            <a:r>
              <a:rPr lang="es-MX" sz="3600" dirty="0" smtClean="0"/>
              <a:t>) = 0.8765 </a:t>
            </a:r>
            <a:r>
              <a:rPr lang="es-MX" sz="3600" dirty="0">
                <a:solidFill>
                  <a:srgbClr val="FF0000"/>
                </a:solidFill>
              </a:rPr>
              <a:t>R: z</a:t>
            </a:r>
            <a:r>
              <a:rPr lang="es-MX" sz="3600" baseline="-25000" dirty="0">
                <a:solidFill>
                  <a:srgbClr val="FF0000"/>
                </a:solidFill>
              </a:rPr>
              <a:t>0</a:t>
            </a:r>
            <a:r>
              <a:rPr lang="es-MX" sz="3600" dirty="0">
                <a:solidFill>
                  <a:srgbClr val="FF0000"/>
                </a:solidFill>
              </a:rPr>
              <a:t> = </a:t>
            </a:r>
            <a:r>
              <a:rPr lang="es-MX" sz="3600" dirty="0" smtClean="0">
                <a:solidFill>
                  <a:srgbClr val="FF0000"/>
                </a:solidFill>
              </a:rPr>
              <a:t>1.54</a:t>
            </a:r>
          </a:p>
          <a:p>
            <a:pPr marL="457200" indent="-457200">
              <a:buFont typeface="+mj-lt"/>
              <a:buAutoNum type="alphaLcParenR"/>
            </a:pPr>
            <a:r>
              <a:rPr lang="es-MX" sz="3600" dirty="0"/>
              <a:t>P(-z</a:t>
            </a:r>
            <a:r>
              <a:rPr lang="es-MX" sz="3600" baseline="-25000" dirty="0"/>
              <a:t>0</a:t>
            </a:r>
            <a:r>
              <a:rPr lang="es-MX" sz="3600" dirty="0"/>
              <a:t> &lt; Z &lt; z</a:t>
            </a:r>
            <a:r>
              <a:rPr lang="es-MX" sz="3600" baseline="-25000" dirty="0"/>
              <a:t>0</a:t>
            </a:r>
            <a:r>
              <a:rPr lang="es-MX" sz="3600" dirty="0"/>
              <a:t>) = </a:t>
            </a:r>
            <a:r>
              <a:rPr lang="es-MX" sz="3600" dirty="0" smtClean="0"/>
              <a:t>0.7374 </a:t>
            </a:r>
            <a:r>
              <a:rPr lang="es-MX" sz="3600" dirty="0">
                <a:solidFill>
                  <a:srgbClr val="FF0000"/>
                </a:solidFill>
              </a:rPr>
              <a:t>R: z</a:t>
            </a:r>
            <a:r>
              <a:rPr lang="es-MX" sz="3600" baseline="-25000" dirty="0">
                <a:solidFill>
                  <a:srgbClr val="FF0000"/>
                </a:solidFill>
              </a:rPr>
              <a:t>0</a:t>
            </a:r>
            <a:r>
              <a:rPr lang="es-MX" sz="3600" dirty="0">
                <a:solidFill>
                  <a:srgbClr val="FF0000"/>
                </a:solidFill>
              </a:rPr>
              <a:t> = </a:t>
            </a:r>
            <a:r>
              <a:rPr lang="es-MX" sz="3600" dirty="0" smtClean="0">
                <a:solidFill>
                  <a:srgbClr val="FF0000"/>
                </a:solidFill>
              </a:rPr>
              <a:t>1.12</a:t>
            </a:r>
            <a:endParaRPr lang="es-MX" sz="3600" dirty="0"/>
          </a:p>
        </p:txBody>
      </p:sp>
      <p:sp>
        <p:nvSpPr>
          <p:cNvPr id="4" name="3 Marcador de fecha"/>
          <p:cNvSpPr>
            <a:spLocks noGrp="1"/>
          </p:cNvSpPr>
          <p:nvPr>
            <p:ph type="dt" sz="half" idx="10"/>
          </p:nvPr>
        </p:nvSpPr>
        <p:spPr/>
        <p:txBody>
          <a:bodyPr/>
          <a:lstStyle/>
          <a:p>
            <a:fld id="{0E75CF39-A9F6-4896-9926-FB63F6B50E18}"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74</a:t>
            </a:fld>
            <a:endParaRPr lang="es-ES"/>
          </a:p>
        </p:txBody>
      </p:sp>
    </p:spTree>
    <p:extLst>
      <p:ext uri="{BB962C8B-B14F-4D97-AF65-F5344CB8AC3E}">
        <p14:creationId xmlns:p14="http://schemas.microsoft.com/office/powerpoint/2010/main" val="17102821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Ejercicio</a:t>
            </a:r>
            <a:endParaRPr lang="es-MX" dirty="0"/>
          </a:p>
        </p:txBody>
      </p:sp>
      <p:sp>
        <p:nvSpPr>
          <p:cNvPr id="3" name="Marcador de contenido 2"/>
          <p:cNvSpPr>
            <a:spLocks noGrp="1"/>
          </p:cNvSpPr>
          <p:nvPr>
            <p:ph sz="half" idx="1"/>
          </p:nvPr>
        </p:nvSpPr>
        <p:spPr/>
        <p:txBody>
          <a:bodyPr>
            <a:normAutofit fontScale="85000" lnSpcReduction="20000"/>
          </a:bodyPr>
          <a:lstStyle/>
          <a:p>
            <a:r>
              <a:rPr lang="es-MX" dirty="0" smtClean="0"/>
              <a:t>Calcule las siguientes probabilidades utilizando PQRS</a:t>
            </a:r>
          </a:p>
          <a:p>
            <a:pPr marL="457200" indent="-457200">
              <a:buFont typeface="+mj-lt"/>
              <a:buAutoNum type="alphaLcParenR"/>
            </a:pPr>
            <a:r>
              <a:rPr lang="es-MX" dirty="0" smtClean="0"/>
              <a:t>P(Z &lt; 1.33)</a:t>
            </a:r>
          </a:p>
          <a:p>
            <a:pPr marL="457200" indent="-457200">
              <a:buFont typeface="+mj-lt"/>
              <a:buAutoNum type="alphaLcParenR"/>
            </a:pPr>
            <a:r>
              <a:rPr lang="es-MX" dirty="0" smtClean="0"/>
              <a:t>P(Z &gt; 2.20)</a:t>
            </a:r>
          </a:p>
          <a:p>
            <a:pPr marL="457200" indent="-457200">
              <a:buFont typeface="+mj-lt"/>
              <a:buAutoNum type="alphaLcParenR"/>
            </a:pPr>
            <a:r>
              <a:rPr lang="es-MX" dirty="0" smtClean="0"/>
              <a:t>P(Z &lt; - 1.39)</a:t>
            </a:r>
          </a:p>
          <a:p>
            <a:pPr marL="457200" indent="-457200">
              <a:buFont typeface="+mj-lt"/>
              <a:buAutoNum type="alphaLcParenR"/>
            </a:pPr>
            <a:r>
              <a:rPr lang="es-MX" dirty="0" smtClean="0"/>
              <a:t>P(Z &gt; -1.76)</a:t>
            </a:r>
          </a:p>
          <a:p>
            <a:pPr marL="457200" indent="-457200">
              <a:buFont typeface="+mj-lt"/>
              <a:buAutoNum type="alphaLcParenR"/>
            </a:pPr>
            <a:r>
              <a:rPr lang="es-MX" dirty="0" smtClean="0"/>
              <a:t>P(-1.33 &lt; Z &lt; 1.33)</a:t>
            </a:r>
          </a:p>
          <a:p>
            <a:pPr marL="457200" indent="-457200">
              <a:buFont typeface="+mj-lt"/>
              <a:buAutoNum type="alphaLcParenR"/>
            </a:pPr>
            <a:r>
              <a:rPr lang="es-MX" dirty="0" smtClean="0"/>
              <a:t>P(-2.20 &lt; Z &lt; 2.20)</a:t>
            </a:r>
          </a:p>
          <a:p>
            <a:pPr marL="457200" indent="-457200">
              <a:buFont typeface="+mj-lt"/>
              <a:buAutoNum type="alphaLcParenR"/>
            </a:pPr>
            <a:r>
              <a:rPr lang="es-MX" dirty="0" smtClean="0"/>
              <a:t>P(-1.39 &lt; Z &lt; 1.39)</a:t>
            </a:r>
            <a:endParaRPr lang="es-MX" dirty="0"/>
          </a:p>
        </p:txBody>
      </p:sp>
      <p:sp>
        <p:nvSpPr>
          <p:cNvPr id="7" name="Marcador de contenido 6"/>
          <p:cNvSpPr>
            <a:spLocks noGrp="1"/>
          </p:cNvSpPr>
          <p:nvPr>
            <p:ph sz="half" idx="2"/>
          </p:nvPr>
        </p:nvSpPr>
        <p:spPr/>
        <p:txBody>
          <a:bodyPr>
            <a:normAutofit fontScale="85000" lnSpcReduction="20000"/>
          </a:bodyPr>
          <a:lstStyle/>
          <a:p>
            <a:r>
              <a:rPr lang="es-MX" dirty="0" smtClean="0"/>
              <a:t>Calcule los </a:t>
            </a:r>
            <a:r>
              <a:rPr lang="es-MX" dirty="0" err="1" smtClean="0"/>
              <a:t>cuantiles</a:t>
            </a:r>
            <a:r>
              <a:rPr lang="es-MX" dirty="0" smtClean="0"/>
              <a:t> usando PQRS</a:t>
            </a:r>
          </a:p>
          <a:p>
            <a:pPr marL="514350" indent="-514350">
              <a:buFont typeface="+mj-lt"/>
              <a:buAutoNum type="alphaLcParenR"/>
            </a:pPr>
            <a:r>
              <a:rPr lang="es-MX" dirty="0" smtClean="0"/>
              <a:t>P(Z &lt; z0) = 0.1234</a:t>
            </a:r>
          </a:p>
          <a:p>
            <a:pPr marL="514350" indent="-514350">
              <a:buFont typeface="+mj-lt"/>
              <a:buAutoNum type="alphaLcParenR"/>
            </a:pPr>
            <a:r>
              <a:rPr lang="es-MX" dirty="0" smtClean="0"/>
              <a:t>P(Z &lt; z0) = 0.001</a:t>
            </a:r>
          </a:p>
          <a:p>
            <a:pPr marL="514350" indent="-514350">
              <a:buFont typeface="+mj-lt"/>
              <a:buAutoNum type="alphaLcParenR"/>
            </a:pPr>
            <a:r>
              <a:rPr lang="es-MX" dirty="0" smtClean="0"/>
              <a:t>P(Z &gt; z0) = 0.1234</a:t>
            </a:r>
          </a:p>
          <a:p>
            <a:pPr marL="514350" indent="-514350">
              <a:buFont typeface="+mj-lt"/>
              <a:buAutoNum type="alphaLcParenR"/>
            </a:pPr>
            <a:r>
              <a:rPr lang="es-MX" dirty="0" smtClean="0"/>
              <a:t>P(Z &gt; z0) = 0.4321</a:t>
            </a:r>
          </a:p>
          <a:p>
            <a:pPr marL="514350" indent="-514350">
              <a:buFont typeface="+mj-lt"/>
              <a:buAutoNum type="alphaLcParenR"/>
            </a:pPr>
            <a:r>
              <a:rPr lang="es-MX" dirty="0" smtClean="0"/>
              <a:t>P(Z &lt; z0) = 0.5678</a:t>
            </a:r>
          </a:p>
          <a:p>
            <a:pPr marL="514350" indent="-514350">
              <a:buFont typeface="+mj-lt"/>
              <a:buAutoNum type="alphaLcParenR"/>
            </a:pPr>
            <a:r>
              <a:rPr lang="es-MX" dirty="0" smtClean="0"/>
              <a:t>P(Z &gt; z0) = 0.6789</a:t>
            </a:r>
            <a:endParaRPr lang="es-MX" dirty="0"/>
          </a:p>
        </p:txBody>
      </p:sp>
      <p:sp>
        <p:nvSpPr>
          <p:cNvPr id="4" name="Marcador de fecha 3"/>
          <p:cNvSpPr>
            <a:spLocks noGrp="1"/>
          </p:cNvSpPr>
          <p:nvPr>
            <p:ph type="dt" sz="half" idx="10"/>
          </p:nvPr>
        </p:nvSpPr>
        <p:spPr/>
        <p:txBody>
          <a:bodyPr/>
          <a:lstStyle/>
          <a:p>
            <a:fld id="{85A3B568-AB3D-4D49-8989-E7BD02AD0834}" type="datetime1">
              <a:rPr lang="es-MX" smtClean="0"/>
              <a:t>17/05/2021</a:t>
            </a:fld>
            <a:endParaRPr lang="es-ES"/>
          </a:p>
        </p:txBody>
      </p:sp>
      <p:sp>
        <p:nvSpPr>
          <p:cNvPr id="5" name="Marcador de pie de página 4"/>
          <p:cNvSpPr>
            <a:spLocks noGrp="1"/>
          </p:cNvSpPr>
          <p:nvPr>
            <p:ph type="ftr" sz="quarter" idx="11"/>
          </p:nvPr>
        </p:nvSpPr>
        <p:spPr/>
        <p:txBody>
          <a:bodyPr/>
          <a:lstStyle/>
          <a:p>
            <a:r>
              <a:rPr lang="es-ES" smtClean="0"/>
              <a:t>Distribuciones Continuas de Probabilidad v2.1.1016</a:t>
            </a:r>
            <a:endParaRPr lang="es-ES"/>
          </a:p>
        </p:txBody>
      </p:sp>
      <p:sp>
        <p:nvSpPr>
          <p:cNvPr id="6" name="Marcador de número de diapositiva 5"/>
          <p:cNvSpPr>
            <a:spLocks noGrp="1"/>
          </p:cNvSpPr>
          <p:nvPr>
            <p:ph type="sldNum" sz="quarter" idx="12"/>
          </p:nvPr>
        </p:nvSpPr>
        <p:spPr/>
        <p:txBody>
          <a:bodyPr/>
          <a:lstStyle/>
          <a:p>
            <a:fld id="{A8A64D2E-177E-4DC9-B325-14D348D5263C}" type="slidenum">
              <a:rPr lang="es-ES" smtClean="0"/>
              <a:pPr/>
              <a:t>75</a:t>
            </a:fld>
            <a:endParaRPr lang="es-ES"/>
          </a:p>
        </p:txBody>
      </p:sp>
    </p:spTree>
    <p:extLst>
      <p:ext uri="{BB962C8B-B14F-4D97-AF65-F5344CB8AC3E}">
        <p14:creationId xmlns:p14="http://schemas.microsoft.com/office/powerpoint/2010/main" val="4077795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endParaRPr lang="es-MX"/>
          </a:p>
        </p:txBody>
      </p:sp>
      <p:sp>
        <p:nvSpPr>
          <p:cNvPr id="8" name="7 Marcador de texto"/>
          <p:cNvSpPr>
            <a:spLocks noGrp="1"/>
          </p:cNvSpPr>
          <p:nvPr>
            <p:ph type="body" idx="1"/>
          </p:nvPr>
        </p:nvSpPr>
        <p:spPr/>
        <p:txBody>
          <a:bodyPr/>
          <a:lstStyle/>
          <a:p>
            <a:r>
              <a:rPr lang="es-ES" dirty="0" smtClean="0"/>
              <a:t>Estandarización de la distribución normal</a:t>
            </a:r>
            <a:endParaRPr lang="es-MX"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76</a:t>
            </a:fld>
            <a:endParaRPr lang="es-ES"/>
          </a:p>
        </p:txBody>
      </p:sp>
    </p:spTree>
    <p:extLst>
      <p:ext uri="{BB962C8B-B14F-4D97-AF65-F5344CB8AC3E}">
        <p14:creationId xmlns:p14="http://schemas.microsoft.com/office/powerpoint/2010/main" val="37263573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normAutofit fontScale="90000"/>
          </a:bodyPr>
          <a:lstStyle/>
          <a:p>
            <a:r>
              <a:rPr lang="es-MX" dirty="0" smtClean="0"/>
              <a:t>Estandarización de la distribución normal</a:t>
            </a:r>
            <a:endParaRPr lang="es-MX" dirty="0"/>
          </a:p>
        </p:txBody>
      </p:sp>
      <mc:AlternateContent xmlns:mc="http://schemas.openxmlformats.org/markup-compatibility/2006" xmlns:a14="http://schemas.microsoft.com/office/drawing/2010/main">
        <mc:Choice Requires="a14">
          <p:sp>
            <p:nvSpPr>
              <p:cNvPr id="6" name="5 Marcador de contenido"/>
              <p:cNvSpPr>
                <a:spLocks noGrp="1"/>
              </p:cNvSpPr>
              <p:nvPr>
                <p:ph idx="1"/>
              </p:nvPr>
            </p:nvSpPr>
            <p:spPr/>
            <p:txBody>
              <a:bodyPr>
                <a:normAutofit/>
              </a:bodyPr>
              <a:lstStyle/>
              <a:p>
                <a:r>
                  <a:rPr lang="es-MX" sz="4000" b="1" dirty="0" smtClean="0"/>
                  <a:t>Teorema. </a:t>
                </a:r>
                <a:r>
                  <a:rPr lang="es-MX" sz="4000" dirty="0" smtClean="0"/>
                  <a:t>Sea </a:t>
                </a:r>
                <a:r>
                  <a:rPr lang="es-MX" sz="4000" i="1" dirty="0" smtClean="0">
                    <a:latin typeface="Times New Roman" panose="02020603050405020304" pitchFamily="18" charset="0"/>
                    <a:cs typeface="Times New Roman" panose="02020603050405020304" pitchFamily="18" charset="0"/>
                  </a:rPr>
                  <a:t>X</a:t>
                </a:r>
                <a:r>
                  <a:rPr lang="es-MX" sz="4000" dirty="0" smtClean="0"/>
                  <a:t> ~ N(</a:t>
                </a:r>
                <a:r>
                  <a:rPr lang="es-MX" sz="4000" dirty="0" smtClean="0">
                    <a:sym typeface="Symbol"/>
                  </a:rPr>
                  <a:t>,</a:t>
                </a:r>
                <a:r>
                  <a:rPr lang="es-MX" sz="4000" baseline="30000" dirty="0" smtClean="0">
                    <a:sym typeface="Symbol"/>
                  </a:rPr>
                  <a:t>2</a:t>
                </a:r>
                <a:r>
                  <a:rPr lang="es-MX" sz="4000" dirty="0" smtClean="0">
                    <a:sym typeface="Symbol"/>
                  </a:rPr>
                  <a:t>).</a:t>
                </a:r>
              </a:p>
              <a:p>
                <a:r>
                  <a:rPr lang="es-MX" sz="4000" dirty="0" smtClean="0">
                    <a:sym typeface="Symbol"/>
                  </a:rPr>
                  <a:t>Entonces la variable aleatoria </a:t>
                </a:r>
                <a:r>
                  <a:rPr lang="es-MX" sz="4000" b="0" i="1" dirty="0" smtClean="0">
                    <a:latin typeface="Cambria Math"/>
                    <a:sym typeface="Symbol"/>
                  </a:rPr>
                  <a:t/>
                </a:r>
                <a:br>
                  <a:rPr lang="es-MX" sz="4000" b="0" i="1" dirty="0" smtClean="0">
                    <a:latin typeface="Cambria Math"/>
                    <a:sym typeface="Symbol"/>
                  </a:rPr>
                </a:br>
                <a14:m>
                  <m:oMath xmlns:m="http://schemas.openxmlformats.org/officeDocument/2006/math">
                    <m:r>
                      <a:rPr lang="es-MX" sz="4000" b="0" i="1" smtClean="0">
                        <a:latin typeface="Cambria Math"/>
                        <a:sym typeface="Symbol"/>
                      </a:rPr>
                      <m:t>𝑍</m:t>
                    </m:r>
                    <m:r>
                      <a:rPr lang="es-MX" sz="4000" b="0" i="1" smtClean="0">
                        <a:latin typeface="Cambria Math"/>
                        <a:sym typeface="Symbol"/>
                      </a:rPr>
                      <m:t>=</m:t>
                    </m:r>
                    <m:f>
                      <m:fPr>
                        <m:ctrlPr>
                          <a:rPr lang="es-MX" sz="4000" b="0" i="1" smtClean="0">
                            <a:latin typeface="Cambria Math" panose="02040503050406030204" pitchFamily="18" charset="0"/>
                            <a:sym typeface="Symbol"/>
                          </a:rPr>
                        </m:ctrlPr>
                      </m:fPr>
                      <m:num>
                        <m:r>
                          <a:rPr lang="es-MX" sz="4000" b="0" i="1" smtClean="0">
                            <a:latin typeface="Cambria Math"/>
                            <a:sym typeface="Symbol"/>
                          </a:rPr>
                          <m:t>𝑋</m:t>
                        </m:r>
                        <m:r>
                          <a:rPr lang="es-MX" sz="4000" b="0" i="1" smtClean="0">
                            <a:latin typeface="Cambria Math"/>
                            <a:sym typeface="Symbol"/>
                          </a:rPr>
                          <m:t>−</m:t>
                        </m:r>
                        <m:r>
                          <a:rPr lang="es-MX" sz="4000" b="0" i="1" smtClean="0">
                            <a:latin typeface="Cambria Math"/>
                            <a:ea typeface="Cambria Math"/>
                            <a:sym typeface="Symbol"/>
                          </a:rPr>
                          <m:t>𝜇</m:t>
                        </m:r>
                      </m:num>
                      <m:den>
                        <m:r>
                          <a:rPr lang="es-MX" sz="4000" b="0" i="1" smtClean="0">
                            <a:latin typeface="Cambria Math"/>
                            <a:ea typeface="Cambria Math"/>
                            <a:sym typeface="Symbol"/>
                          </a:rPr>
                          <m:t>𝜎</m:t>
                        </m:r>
                      </m:den>
                    </m:f>
                  </m:oMath>
                </a14:m>
                <a:r>
                  <a:rPr lang="es-MX" sz="4000" dirty="0" smtClean="0">
                    <a:sym typeface="Symbol"/>
                  </a:rPr>
                  <a:t> se distribuye Normal Estándar, es decir </a:t>
                </a:r>
                <a14:m>
                  <m:oMath xmlns:m="http://schemas.openxmlformats.org/officeDocument/2006/math">
                    <m:r>
                      <a:rPr lang="es-MX" sz="4000" b="0" i="1" smtClean="0">
                        <a:latin typeface="Cambria Math"/>
                        <a:sym typeface="Symbol"/>
                      </a:rPr>
                      <m:t>𝑍</m:t>
                    </m:r>
                    <m:r>
                      <a:rPr lang="es-MX" sz="4000" b="0" i="1" smtClean="0">
                        <a:latin typeface="Cambria Math"/>
                        <a:sym typeface="Symbol"/>
                      </a:rPr>
                      <m:t>~</m:t>
                    </m:r>
                    <m:r>
                      <a:rPr lang="es-MX" sz="4000" b="0" i="1" smtClean="0">
                        <a:latin typeface="Cambria Math"/>
                        <a:sym typeface="Symbol"/>
                      </a:rPr>
                      <m:t>𝑁</m:t>
                    </m:r>
                    <m:d>
                      <m:dPr>
                        <m:ctrlPr>
                          <a:rPr lang="es-MX" sz="4000" b="0" i="1" smtClean="0">
                            <a:latin typeface="Cambria Math" panose="02040503050406030204" pitchFamily="18" charset="0"/>
                            <a:sym typeface="Symbol"/>
                          </a:rPr>
                        </m:ctrlPr>
                      </m:dPr>
                      <m:e>
                        <m:r>
                          <a:rPr lang="es-MX" sz="4000" b="0" i="1" smtClean="0">
                            <a:latin typeface="Cambria Math"/>
                            <a:sym typeface="Symbol"/>
                          </a:rPr>
                          <m:t>0,1</m:t>
                        </m:r>
                      </m:e>
                    </m:d>
                  </m:oMath>
                </a14:m>
                <a:endParaRPr lang="es-MX" sz="4000" dirty="0" smtClean="0">
                  <a:sym typeface="Symbol"/>
                </a:endParaRPr>
              </a:p>
            </p:txBody>
          </p:sp>
        </mc:Choice>
        <mc:Fallback xmlns="">
          <p:sp>
            <p:nvSpPr>
              <p:cNvPr id="6" name="5 Marcador de contenido"/>
              <p:cNvSpPr>
                <a:spLocks noGrp="1" noRot="1" noChangeAspect="1" noMove="1" noResize="1" noEditPoints="1" noAdjustHandles="1" noChangeArrowheads="1" noChangeShapeType="1" noTextEdit="1"/>
              </p:cNvSpPr>
              <p:nvPr>
                <p:ph idx="1"/>
              </p:nvPr>
            </p:nvSpPr>
            <p:spPr>
              <a:blipFill>
                <a:blip r:embed="rId2"/>
                <a:stretch>
                  <a:fillRect l="-1852" t="-3167"/>
                </a:stretch>
              </a:blipFill>
            </p:spPr>
            <p:txBody>
              <a:bodyPr/>
              <a:lstStyle/>
              <a:p>
                <a:r>
                  <a:rPr lang="es-MX">
                    <a:noFill/>
                  </a:rPr>
                  <a:t> </a:t>
                </a:r>
              </a:p>
            </p:txBody>
          </p:sp>
        </mc:Fallback>
      </mc:AlternateContent>
      <p:sp>
        <p:nvSpPr>
          <p:cNvPr id="2" name="1 Marcador de fecha"/>
          <p:cNvSpPr>
            <a:spLocks noGrp="1"/>
          </p:cNvSpPr>
          <p:nvPr>
            <p:ph type="dt" sz="half" idx="10"/>
          </p:nvPr>
        </p:nvSpPr>
        <p:spPr/>
        <p:txBody>
          <a:bodyPr/>
          <a:lstStyle/>
          <a:p>
            <a:fld id="{13DC471D-CCE1-4BAD-8834-C8EE6571AB9C}"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77</a:t>
            </a:fld>
            <a:endParaRPr lang="es-ES"/>
          </a:p>
        </p:txBody>
      </p:sp>
    </p:spTree>
    <p:extLst>
      <p:ext uri="{BB962C8B-B14F-4D97-AF65-F5344CB8AC3E}">
        <p14:creationId xmlns:p14="http://schemas.microsoft.com/office/powerpoint/2010/main" val="23913617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normAutofit fontScale="90000"/>
          </a:bodyPr>
          <a:lstStyle/>
          <a:p>
            <a:r>
              <a:rPr lang="es-MX" dirty="0" smtClean="0"/>
              <a:t>Estandarización de la distribución normal</a:t>
            </a:r>
            <a:endParaRPr lang="es-MX" dirty="0"/>
          </a:p>
        </p:txBody>
      </p:sp>
      <p:sp>
        <p:nvSpPr>
          <p:cNvPr id="6" name="5 Marcador de contenido"/>
          <p:cNvSpPr>
            <a:spLocks noGrp="1"/>
          </p:cNvSpPr>
          <p:nvPr>
            <p:ph idx="1"/>
          </p:nvPr>
        </p:nvSpPr>
        <p:spPr/>
        <p:txBody>
          <a:bodyPr>
            <a:noAutofit/>
          </a:bodyPr>
          <a:lstStyle/>
          <a:p>
            <a:r>
              <a:rPr lang="es-MX" sz="2800" b="0" dirty="0" smtClean="0">
                <a:sym typeface="Symbol"/>
              </a:rPr>
              <a:t>Entonces, si </a:t>
            </a:r>
            <a:r>
              <a:rPr lang="es-MX" sz="2800" dirty="0" smtClean="0"/>
              <a:t>X </a:t>
            </a:r>
            <a:r>
              <a:rPr lang="es-MX" sz="2800" dirty="0"/>
              <a:t>~ N(</a:t>
            </a:r>
            <a:r>
              <a:rPr lang="es-MX" sz="2800" dirty="0">
                <a:sym typeface="Symbol"/>
              </a:rPr>
              <a:t>,</a:t>
            </a:r>
            <a:r>
              <a:rPr lang="es-MX" sz="2800" baseline="30000" dirty="0">
                <a:sym typeface="Symbol"/>
              </a:rPr>
              <a:t>2</a:t>
            </a:r>
            <a:r>
              <a:rPr lang="es-MX" sz="2800" dirty="0">
                <a:sym typeface="Symbol"/>
              </a:rPr>
              <a:t>)</a:t>
            </a:r>
            <a:r>
              <a:rPr lang="es-MX" sz="2800" dirty="0" smtClean="0">
                <a:sym typeface="Symbol"/>
              </a:rPr>
              <a:t>, tenemos que </a:t>
            </a:r>
            <a:endParaRPr lang="es-MX" sz="2800" b="0" i="1" dirty="0" smtClean="0">
              <a:latin typeface="Cambria Math"/>
              <a:sym typeface="Symbol"/>
            </a:endParaRPr>
          </a:p>
          <a:p>
            <a:endParaRPr lang="es-ES" sz="2800" dirty="0" smtClean="0">
              <a:sym typeface="Symbol"/>
            </a:endParaRPr>
          </a:p>
          <a:p>
            <a:endParaRPr lang="es-ES" sz="2800" dirty="0">
              <a:sym typeface="Symbol"/>
            </a:endParaRPr>
          </a:p>
          <a:p>
            <a:endParaRPr lang="es-ES" sz="2800" dirty="0" smtClean="0">
              <a:sym typeface="Symbol"/>
            </a:endParaRPr>
          </a:p>
          <a:p>
            <a:r>
              <a:rPr lang="es-ES" sz="2800" dirty="0" smtClean="0">
                <a:sym typeface="Symbol"/>
              </a:rPr>
              <a:t>Es decir que podemos calcular probabilidades para </a:t>
            </a:r>
            <a:r>
              <a:rPr lang="es-ES" sz="2800" dirty="0" smtClean="0">
                <a:solidFill>
                  <a:srgbClr val="FF0000"/>
                </a:solidFill>
                <a:sym typeface="Symbol"/>
              </a:rPr>
              <a:t>cualquier</a:t>
            </a:r>
            <a:r>
              <a:rPr lang="es-ES" sz="2800" dirty="0" smtClean="0">
                <a:sym typeface="Symbol"/>
              </a:rPr>
              <a:t> variable aleatoria </a:t>
            </a:r>
            <a:r>
              <a:rPr lang="es-ES" sz="2800" dirty="0" smtClean="0">
                <a:solidFill>
                  <a:srgbClr val="FF0000"/>
                </a:solidFill>
                <a:sym typeface="Symbol"/>
              </a:rPr>
              <a:t>normal</a:t>
            </a:r>
            <a:r>
              <a:rPr lang="es-ES" sz="2800" dirty="0" smtClean="0">
                <a:sym typeface="Symbol"/>
              </a:rPr>
              <a:t>, de manera indirecta, </a:t>
            </a:r>
            <a:r>
              <a:rPr lang="es-ES" sz="2800" dirty="0" smtClean="0">
                <a:solidFill>
                  <a:srgbClr val="FF0000"/>
                </a:solidFill>
                <a:sym typeface="Symbol"/>
              </a:rPr>
              <a:t>utilizando</a:t>
            </a:r>
            <a:r>
              <a:rPr lang="es-ES" sz="2800" dirty="0" smtClean="0">
                <a:sym typeface="Symbol"/>
              </a:rPr>
              <a:t> la distribución </a:t>
            </a:r>
            <a:r>
              <a:rPr lang="es-ES" sz="2800" dirty="0" smtClean="0">
                <a:solidFill>
                  <a:srgbClr val="FF0000"/>
                </a:solidFill>
                <a:sym typeface="Symbol"/>
              </a:rPr>
              <a:t>normal estándar</a:t>
            </a:r>
            <a:endParaRPr lang="es-MX" sz="2800" b="0" dirty="0" smtClean="0">
              <a:solidFill>
                <a:srgbClr val="FF0000"/>
              </a:solidFill>
              <a:sym typeface="Symbol"/>
            </a:endParaRPr>
          </a:p>
        </p:txBody>
      </p:sp>
      <p:sp>
        <p:nvSpPr>
          <p:cNvPr id="2" name="1 Marcador de fecha"/>
          <p:cNvSpPr>
            <a:spLocks noGrp="1"/>
          </p:cNvSpPr>
          <p:nvPr>
            <p:ph type="dt" sz="half" idx="10"/>
          </p:nvPr>
        </p:nvSpPr>
        <p:spPr/>
        <p:txBody>
          <a:bodyPr/>
          <a:lstStyle/>
          <a:p>
            <a:fld id="{13DC471D-CCE1-4BAD-8834-C8EE6571AB9C}" type="datetime1">
              <a:rPr lang="es-MX" smtClean="0"/>
              <a:t>17/05/2021</a:t>
            </a:fld>
            <a:endParaRPr lang="es-ES"/>
          </a:p>
        </p:txBody>
      </p:sp>
      <p:sp>
        <p:nvSpPr>
          <p:cNvPr id="3" name="2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78</a:t>
            </a:fld>
            <a:endParaRPr lang="es-ES"/>
          </a:p>
        </p:txBody>
      </p:sp>
      <p:pic>
        <p:nvPicPr>
          <p:cNvPr id="11" name="10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47664" y="1727820"/>
            <a:ext cx="5210251" cy="1580083"/>
          </a:xfrm>
          <a:prstGeom prst="rect">
            <a:avLst/>
          </a:prstGeom>
        </p:spPr>
      </p:pic>
    </p:spTree>
    <p:extLst>
      <p:ext uri="{BB962C8B-B14F-4D97-AF65-F5344CB8AC3E}">
        <p14:creationId xmlns:p14="http://schemas.microsoft.com/office/powerpoint/2010/main" val="23913617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tncs.ro/wp-content/uploads/2016/06/pc-vs-tablette-vs-smartpho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3374" y="1195439"/>
            <a:ext cx="2434965" cy="134966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static1.squarespace.com/static/55709c4be4b06084872159d5/t/5627f3e8e4b0fc2129198880/1445458921292/?format=500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2787774"/>
            <a:ext cx="2381250" cy="159543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normAutofit/>
          </a:bodyPr>
          <a:lstStyle/>
          <a:p>
            <a:r>
              <a:rPr lang="es-MX" dirty="0" smtClean="0"/>
              <a:t>Observación sobre la estandarización</a:t>
            </a:r>
            <a:endParaRPr lang="es-MX" dirty="0"/>
          </a:p>
        </p:txBody>
      </p:sp>
      <p:sp>
        <p:nvSpPr>
          <p:cNvPr id="3" name="2 Marcador de contenido"/>
          <p:cNvSpPr>
            <a:spLocks noGrp="1"/>
          </p:cNvSpPr>
          <p:nvPr>
            <p:ph idx="1"/>
          </p:nvPr>
        </p:nvSpPr>
        <p:spPr>
          <a:solidFill>
            <a:schemeClr val="bg1">
              <a:alpha val="60000"/>
            </a:schemeClr>
          </a:solidFill>
        </p:spPr>
        <p:txBody>
          <a:bodyPr/>
          <a:lstStyle/>
          <a:p>
            <a:r>
              <a:rPr lang="es-MX" dirty="0" smtClean="0"/>
              <a:t>En la actualidad, con la capacidad de cómputo que tenemos a nuestra disposición en computadoras portátiles, tabletas y teléfonos celulares inteligentes, la estandarización no parece tan trascendente</a:t>
            </a:r>
          </a:p>
          <a:p>
            <a:r>
              <a:rPr lang="es-MX" dirty="0" smtClean="0"/>
              <a:t>Pero era la única manera que se tenía de calcular probabilidades y </a:t>
            </a:r>
            <a:r>
              <a:rPr lang="es-MX" dirty="0" err="1" smtClean="0"/>
              <a:t>cuantiles</a:t>
            </a:r>
            <a:r>
              <a:rPr lang="es-MX" dirty="0" smtClean="0"/>
              <a:t> de una distribución normal general hace apenas 20 o 30 años (que es cuando la mayoría de los textos que aún se utilizan aparecieron)</a:t>
            </a:r>
            <a:endParaRPr lang="es-MX"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79</a:t>
            </a:fld>
            <a:endParaRPr lang="es-ES"/>
          </a:p>
        </p:txBody>
      </p:sp>
    </p:spTree>
    <p:extLst>
      <p:ext uri="{BB962C8B-B14F-4D97-AF65-F5344CB8AC3E}">
        <p14:creationId xmlns:p14="http://schemas.microsoft.com/office/powerpoint/2010/main" val="43954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fade">
                                      <p:cBhvr>
                                        <p:cTn id="10" dur="500"/>
                                        <p:tgtEl>
                                          <p:spTgt spid="9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218"/>
                                        </p:tgtEl>
                                        <p:attrNameLst>
                                          <p:attrName>style.visibility</p:attrName>
                                        </p:attrNameLst>
                                      </p:cBhvr>
                                      <p:to>
                                        <p:strVal val="visible"/>
                                      </p:to>
                                    </p:set>
                                    <p:animEffect transition="in" filter="fade">
                                      <p:cBhvr>
                                        <p:cTn id="20" dur="500"/>
                                        <p:tgtEl>
                                          <p:spTgt spid="92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 dirty="0" smtClean="0"/>
              <a:t>Propiedades</a:t>
            </a:r>
            <a:endParaRPr lang="es-MX" dirty="0"/>
          </a:p>
        </p:txBody>
      </p:sp>
      <p:sp>
        <p:nvSpPr>
          <p:cNvPr id="8" name="7 Marcador de contenido"/>
          <p:cNvSpPr>
            <a:spLocks noGrp="1"/>
          </p:cNvSpPr>
          <p:nvPr>
            <p:ph idx="1"/>
          </p:nvPr>
        </p:nvSpPr>
        <p:spPr/>
        <p:txBody>
          <a:bodyPr>
            <a:noAutofit/>
          </a:bodyPr>
          <a:lstStyle/>
          <a:p>
            <a:r>
              <a:rPr lang="es-ES" sz="2800" dirty="0" smtClean="0"/>
              <a:t>Sea </a:t>
            </a:r>
            <a:r>
              <a:rPr lang="es-ES" sz="2800" i="1" dirty="0">
                <a:latin typeface="Times New Roman" panose="02020603050405020304" pitchFamily="18" charset="0"/>
                <a:cs typeface="Times New Roman" panose="02020603050405020304" pitchFamily="18" charset="0"/>
              </a:rPr>
              <a:t>X</a:t>
            </a:r>
            <a:r>
              <a:rPr lang="es-ES" sz="2800" dirty="0" smtClean="0"/>
              <a:t> una variable aleatoria continua, definida en un dominio </a:t>
            </a:r>
            <a:r>
              <a:rPr lang="es-ES" sz="2800" i="1" dirty="0" smtClean="0">
                <a:latin typeface="Times New Roman" panose="02020603050405020304" pitchFamily="18" charset="0"/>
                <a:cs typeface="Times New Roman" panose="02020603050405020304" pitchFamily="18" charset="0"/>
              </a:rPr>
              <a:t>D</a:t>
            </a:r>
            <a:r>
              <a:rPr lang="es-ES" sz="2800" i="1" baseline="-25000" dirty="0" smtClean="0">
                <a:latin typeface="Times New Roman" panose="02020603050405020304" pitchFamily="18" charset="0"/>
                <a:cs typeface="Times New Roman" panose="02020603050405020304" pitchFamily="18" charset="0"/>
              </a:rPr>
              <a:t>X</a:t>
            </a:r>
            <a:r>
              <a:rPr lang="es-ES" sz="2800" dirty="0" smtClean="0"/>
              <a:t>, con función de densidad de probabilidad (</a:t>
            </a:r>
            <a:r>
              <a:rPr lang="es-ES" sz="2800" dirty="0" err="1" smtClean="0"/>
              <a:t>fdp</a:t>
            </a:r>
            <a:r>
              <a:rPr lang="es-ES" sz="2800" dirty="0" smtClean="0"/>
              <a:t>) </a:t>
            </a:r>
            <a:r>
              <a:rPr lang="es-ES" sz="2800" i="1" dirty="0">
                <a:latin typeface="Times New Roman" panose="02020603050405020304" pitchFamily="18" charset="0"/>
                <a:cs typeface="Times New Roman" panose="02020603050405020304" pitchFamily="18" charset="0"/>
              </a:rPr>
              <a:t>f</a:t>
            </a:r>
            <a:r>
              <a:rPr lang="es-ES" sz="2800" dirty="0" smtClean="0"/>
              <a:t> y función de distribución (</a:t>
            </a:r>
            <a:r>
              <a:rPr lang="es-ES" sz="2800" dirty="0" err="1" smtClean="0"/>
              <a:t>fd</a:t>
            </a:r>
            <a:r>
              <a:rPr lang="es-ES" sz="2800" dirty="0" smtClean="0"/>
              <a:t>) </a:t>
            </a:r>
            <a:r>
              <a:rPr lang="es-ES" sz="2800" i="1" dirty="0">
                <a:latin typeface="Times New Roman" panose="02020603050405020304" pitchFamily="18" charset="0"/>
                <a:cs typeface="Times New Roman" panose="02020603050405020304" pitchFamily="18" charset="0"/>
              </a:rPr>
              <a:t>F</a:t>
            </a:r>
            <a:r>
              <a:rPr lang="es-ES" sz="2800" dirty="0" smtClean="0"/>
              <a:t>, entonces por definición</a:t>
            </a:r>
          </a:p>
          <a:p>
            <a:pPr marL="0" lvl="1" indent="0">
              <a:buNone/>
            </a:pPr>
            <a:endParaRPr lang="es-ES" sz="2400" dirty="0" smtClean="0"/>
          </a:p>
          <a:p>
            <a:pPr marL="0" lvl="1" indent="0">
              <a:buNone/>
            </a:pPr>
            <a:endParaRPr lang="es-ES" sz="2400" dirty="0"/>
          </a:p>
          <a:p>
            <a:pPr marL="0" lvl="1" indent="0" algn="ctr">
              <a:buNone/>
            </a:pPr>
            <a:endParaRPr lang="es-ES" dirty="0" smtClean="0"/>
          </a:p>
          <a:p>
            <a:pPr marL="0" lvl="1" indent="0" algn="ctr">
              <a:buNone/>
            </a:pPr>
            <a:r>
              <a:rPr lang="es-ES" dirty="0" smtClean="0"/>
              <a:t>(</a:t>
            </a:r>
            <a:r>
              <a:rPr lang="es-ES" dirty="0"/>
              <a:t>si </a:t>
            </a:r>
            <a:r>
              <a:rPr lang="es-ES" i="1" dirty="0">
                <a:latin typeface="Times New Roman" panose="02020603050405020304" pitchFamily="18" charset="0"/>
                <a:cs typeface="Times New Roman" panose="02020603050405020304" pitchFamily="18" charset="0"/>
              </a:rPr>
              <a:t>D</a:t>
            </a:r>
            <a:r>
              <a:rPr lang="es-ES" i="1" baseline="-25000" dirty="0">
                <a:latin typeface="Times New Roman" panose="02020603050405020304" pitchFamily="18" charset="0"/>
                <a:cs typeface="Times New Roman" panose="02020603050405020304" pitchFamily="18" charset="0"/>
              </a:rPr>
              <a:t>X</a:t>
            </a:r>
            <a:r>
              <a:rPr lang="es-ES" dirty="0"/>
              <a:t> no comienza en -</a:t>
            </a:r>
            <a:r>
              <a:rPr lang="es-ES" dirty="0">
                <a:sym typeface="Symbol"/>
              </a:rPr>
              <a:t>, entonces se utiliza el valor mínimo de </a:t>
            </a:r>
            <a:r>
              <a:rPr lang="es-ES" i="1" dirty="0">
                <a:latin typeface="Times New Roman" panose="02020603050405020304" pitchFamily="18" charset="0"/>
                <a:cs typeface="Times New Roman" panose="02020603050405020304" pitchFamily="18" charset="0"/>
              </a:rPr>
              <a:t>D</a:t>
            </a:r>
            <a:r>
              <a:rPr lang="es-ES" i="1" baseline="-25000" dirty="0">
                <a:latin typeface="Times New Roman" panose="02020603050405020304" pitchFamily="18" charset="0"/>
                <a:cs typeface="Times New Roman" panose="02020603050405020304" pitchFamily="18" charset="0"/>
              </a:rPr>
              <a:t>X</a:t>
            </a:r>
            <a:r>
              <a:rPr lang="es-ES" dirty="0" smtClean="0">
                <a:sym typeface="Symbol"/>
              </a:rPr>
              <a:t>)</a:t>
            </a:r>
            <a:endParaRPr lang="es-ES" dirty="0">
              <a:sym typeface="Symbol"/>
            </a:endParaRPr>
          </a:p>
        </p:txBody>
      </p:sp>
      <p:sp>
        <p:nvSpPr>
          <p:cNvPr id="4" name="3 Marcador de fecha"/>
          <p:cNvSpPr>
            <a:spLocks noGrp="1"/>
          </p:cNvSpPr>
          <p:nvPr>
            <p:ph type="dt" sz="half" idx="10"/>
          </p:nvPr>
        </p:nvSpPr>
        <p:spPr/>
        <p:txBody>
          <a:bodyPr/>
          <a:lstStyle/>
          <a:p>
            <a:fld id="{7E5F520B-E452-40C7-8769-665F6F30044F}"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8</a:t>
            </a:fld>
            <a:endParaRPr lang="es-ES"/>
          </a:p>
        </p:txBody>
      </p:sp>
      <p:pic>
        <p:nvPicPr>
          <p:cNvPr id="2" name="1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79307" y="3291830"/>
            <a:ext cx="5601005" cy="499872"/>
          </a:xfrm>
          <a:prstGeom prst="rect">
            <a:avLst/>
          </a:prstGeom>
        </p:spPr>
      </p:pic>
    </p:spTree>
    <p:extLst>
      <p:ext uri="{BB962C8B-B14F-4D97-AF65-F5344CB8AC3E}">
        <p14:creationId xmlns:p14="http://schemas.microsoft.com/office/powerpoint/2010/main" val="27197737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endParaRPr lang="es-MX"/>
          </a:p>
        </p:txBody>
      </p:sp>
      <p:sp>
        <p:nvSpPr>
          <p:cNvPr id="8" name="7 Marcador de texto"/>
          <p:cNvSpPr>
            <a:spLocks noGrp="1"/>
          </p:cNvSpPr>
          <p:nvPr>
            <p:ph type="body" idx="1"/>
          </p:nvPr>
        </p:nvSpPr>
        <p:spPr/>
        <p:txBody>
          <a:bodyPr/>
          <a:lstStyle/>
          <a:p>
            <a:r>
              <a:rPr lang="es-ES" dirty="0" smtClean="0"/>
              <a:t>Ejemplos sobre la distribución normal</a:t>
            </a:r>
            <a:endParaRPr lang="es-MX" dirty="0"/>
          </a:p>
        </p:txBody>
      </p:sp>
      <p:sp>
        <p:nvSpPr>
          <p:cNvPr id="4" name="3 Marcador de fecha"/>
          <p:cNvSpPr>
            <a:spLocks noGrp="1"/>
          </p:cNvSpPr>
          <p:nvPr>
            <p:ph type="dt" sz="half" idx="10"/>
          </p:nvPr>
        </p:nvSpPr>
        <p:spPr/>
        <p:txBody>
          <a:bodyPr/>
          <a:lstStyle/>
          <a:p>
            <a:fld id="{85A3B568-AB3D-4D49-8989-E7BD02AD0834}"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80</a:t>
            </a:fld>
            <a:endParaRPr lang="es-ES"/>
          </a:p>
        </p:txBody>
      </p:sp>
    </p:spTree>
    <p:extLst>
      <p:ext uri="{BB962C8B-B14F-4D97-AF65-F5344CB8AC3E}">
        <p14:creationId xmlns:p14="http://schemas.microsoft.com/office/powerpoint/2010/main" val="14828817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arm4.static.flickr.com/3483/4046120315_288eae694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3648"/>
            <a:ext cx="222250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Ejemplo. Ingeniería industrial</a:t>
            </a:r>
            <a:endParaRPr lang="es-MX" dirty="0"/>
          </a:p>
        </p:txBody>
      </p:sp>
      <p:sp>
        <p:nvSpPr>
          <p:cNvPr id="3" name="2 Marcador de contenido"/>
          <p:cNvSpPr>
            <a:spLocks noGrp="1"/>
          </p:cNvSpPr>
          <p:nvPr>
            <p:ph idx="1"/>
          </p:nvPr>
        </p:nvSpPr>
        <p:spPr>
          <a:xfrm>
            <a:off x="1979712" y="1200150"/>
            <a:ext cx="7056784" cy="3657600"/>
          </a:xfrm>
        </p:spPr>
        <p:txBody>
          <a:bodyPr>
            <a:normAutofit fontScale="85000" lnSpcReduction="10000"/>
          </a:bodyPr>
          <a:lstStyle/>
          <a:p>
            <a:r>
              <a:rPr lang="es-MX" dirty="0" smtClean="0"/>
              <a:t>Una máquina de café llena vasos con capacidad nominal de 250ml con un promedio de 260ml con una desviación estándar de 3ml. Suponga que el volumen del líquido servido por la máquina es una variable aleatoria normal.</a:t>
            </a:r>
          </a:p>
          <a:p>
            <a:pPr marL="457200" indent="-457200">
              <a:buFont typeface="+mj-lt"/>
              <a:buAutoNum type="alphaLcParenR"/>
            </a:pPr>
            <a:r>
              <a:rPr lang="es-MX" dirty="0" smtClean="0"/>
              <a:t>Calcule la probabilidad de que se sirva un vaso con menos de 250ml. </a:t>
            </a:r>
            <a:r>
              <a:rPr lang="es-MX" dirty="0" smtClean="0">
                <a:solidFill>
                  <a:srgbClr val="C00000"/>
                </a:solidFill>
              </a:rPr>
              <a:t>R = 0.0004</a:t>
            </a:r>
          </a:p>
          <a:p>
            <a:pPr marL="457200" indent="-457200">
              <a:buFont typeface="+mj-lt"/>
              <a:buAutoNum type="alphaLcParenR"/>
            </a:pPr>
            <a:r>
              <a:rPr lang="es-MX" dirty="0" smtClean="0"/>
              <a:t>Calcule la probabilidad de que se sirva un vaso con 265ml o más. </a:t>
            </a:r>
            <a:r>
              <a:rPr lang="es-MX" dirty="0">
                <a:solidFill>
                  <a:srgbClr val="C00000"/>
                </a:solidFill>
              </a:rPr>
              <a:t>R = </a:t>
            </a:r>
            <a:r>
              <a:rPr lang="es-MX" dirty="0" smtClean="0">
                <a:solidFill>
                  <a:srgbClr val="C00000"/>
                </a:solidFill>
              </a:rPr>
              <a:t>0.0478 (PQRS)</a:t>
            </a:r>
          </a:p>
          <a:p>
            <a:pPr marL="457200" indent="-457200">
              <a:buFont typeface="+mj-lt"/>
              <a:buAutoNum type="alphaLcParenR"/>
            </a:pPr>
            <a:r>
              <a:rPr lang="es-MX" dirty="0" smtClean="0"/>
              <a:t>Calcule el contenido mínimo del 5% de los vasos que se llenan con el mayor volumen </a:t>
            </a:r>
            <a:r>
              <a:rPr lang="es-MX" dirty="0">
                <a:solidFill>
                  <a:srgbClr val="C00000"/>
                </a:solidFill>
              </a:rPr>
              <a:t>R = </a:t>
            </a:r>
            <a:r>
              <a:rPr lang="es-MX" dirty="0" smtClean="0">
                <a:solidFill>
                  <a:srgbClr val="C00000"/>
                </a:solidFill>
              </a:rPr>
              <a:t>264.93</a:t>
            </a:r>
          </a:p>
          <a:p>
            <a:pPr marL="457200" indent="-457200">
              <a:buFont typeface="+mj-lt"/>
              <a:buAutoNum type="alphaLcParenR"/>
            </a:pPr>
            <a:r>
              <a:rPr lang="es-MX" dirty="0" smtClean="0"/>
              <a:t>Calcule el contenido máximo del 5% de los vasos que se llenan con el menor </a:t>
            </a:r>
            <a:r>
              <a:rPr lang="es-MX" dirty="0"/>
              <a:t>volumen </a:t>
            </a:r>
            <a:r>
              <a:rPr lang="es-MX" dirty="0">
                <a:solidFill>
                  <a:srgbClr val="C00000"/>
                </a:solidFill>
              </a:rPr>
              <a:t>R </a:t>
            </a:r>
            <a:r>
              <a:rPr lang="es-MX" dirty="0" smtClean="0">
                <a:solidFill>
                  <a:srgbClr val="C00000"/>
                </a:solidFill>
              </a:rPr>
              <a:t>= 255.07</a:t>
            </a:r>
            <a:endParaRPr lang="es-MX" dirty="0">
              <a:solidFill>
                <a:srgbClr val="C00000"/>
              </a:solidFill>
            </a:endParaRPr>
          </a:p>
        </p:txBody>
      </p:sp>
      <p:sp>
        <p:nvSpPr>
          <p:cNvPr id="4" name="3 Marcador de fecha"/>
          <p:cNvSpPr>
            <a:spLocks noGrp="1"/>
          </p:cNvSpPr>
          <p:nvPr>
            <p:ph type="dt" sz="half" idx="10"/>
          </p:nvPr>
        </p:nvSpPr>
        <p:spPr/>
        <p:txBody>
          <a:bodyPr/>
          <a:lstStyle/>
          <a:p>
            <a:fld id="{933E9B5A-B297-42DD-BD4C-450462A19F5B}"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81</a:t>
            </a:fld>
            <a:endParaRPr lang="es-ES"/>
          </a:p>
        </p:txBody>
      </p:sp>
    </p:spTree>
    <p:extLst>
      <p:ext uri="{BB962C8B-B14F-4D97-AF65-F5344CB8AC3E}">
        <p14:creationId xmlns:p14="http://schemas.microsoft.com/office/powerpoint/2010/main" val="1040985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blisstree.com/files/2011/02/drive-thru-main_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20" y="195486"/>
            <a:ext cx="2857500"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Ejercicio. Mercadotecnia</a:t>
            </a:r>
            <a:endParaRPr lang="es-MX" dirty="0"/>
          </a:p>
        </p:txBody>
      </p:sp>
      <p:sp>
        <p:nvSpPr>
          <p:cNvPr id="3" name="2 Marcador de contenido"/>
          <p:cNvSpPr>
            <a:spLocks noGrp="1"/>
          </p:cNvSpPr>
          <p:nvPr>
            <p:ph idx="1"/>
          </p:nvPr>
        </p:nvSpPr>
        <p:spPr/>
        <p:txBody>
          <a:bodyPr>
            <a:noAutofit/>
          </a:bodyPr>
          <a:lstStyle/>
          <a:p>
            <a:r>
              <a:rPr lang="es-MX" sz="1400" dirty="0" smtClean="0"/>
              <a:t>Suponga que el tiempo de atención al público</a:t>
            </a:r>
            <a:br>
              <a:rPr lang="es-MX" sz="1400" dirty="0" smtClean="0"/>
            </a:br>
            <a:r>
              <a:rPr lang="es-MX" sz="1400" dirty="0" smtClean="0"/>
              <a:t>en la sección “para llevar” de un restaurante</a:t>
            </a:r>
            <a:br>
              <a:rPr lang="es-MX" sz="1400" dirty="0" smtClean="0"/>
            </a:br>
            <a:r>
              <a:rPr lang="es-MX" sz="1400" dirty="0" smtClean="0"/>
              <a:t>de comida rápida es una variable aleatoria</a:t>
            </a:r>
            <a:br>
              <a:rPr lang="es-MX" sz="1400" dirty="0" smtClean="0"/>
            </a:br>
            <a:r>
              <a:rPr lang="es-MX" sz="1400" dirty="0" smtClean="0"/>
              <a:t>que sigue una distribución normal con media 5 minutos y desviación estándar de 0.9 minutos. Suponga además, que se presenta un cliente para solicitar un pedido para llevar</a:t>
            </a:r>
          </a:p>
          <a:p>
            <a:pPr marL="457200" indent="-457200">
              <a:buFont typeface="+mj-lt"/>
              <a:buAutoNum type="alphaLcParenR"/>
            </a:pPr>
            <a:r>
              <a:rPr lang="es-MX" sz="1400" dirty="0" smtClean="0"/>
              <a:t>Calcule la probabilidad de que su pedido tarde cuando mucho 4 minutos en ser despachado </a:t>
            </a:r>
            <a:r>
              <a:rPr lang="es-MX" sz="1400" dirty="0">
                <a:solidFill>
                  <a:srgbClr val="C00000"/>
                </a:solidFill>
              </a:rPr>
              <a:t>R = </a:t>
            </a:r>
            <a:r>
              <a:rPr lang="es-MX" sz="1400" dirty="0" smtClean="0">
                <a:solidFill>
                  <a:srgbClr val="C00000"/>
                </a:solidFill>
              </a:rPr>
              <a:t>0.1333 (PQRS)</a:t>
            </a:r>
          </a:p>
          <a:p>
            <a:pPr marL="457200" indent="-457200">
              <a:buFont typeface="+mj-lt"/>
              <a:buAutoNum type="alphaLcParenR"/>
            </a:pPr>
            <a:r>
              <a:rPr lang="es-MX" sz="1400" dirty="0" smtClean="0"/>
              <a:t>Calcule la probabilidad de que su pedido tarde más de 4 minutos en ser despachado </a:t>
            </a:r>
            <a:r>
              <a:rPr lang="es-MX" sz="1400" dirty="0" smtClean="0">
                <a:solidFill>
                  <a:srgbClr val="C00000"/>
                </a:solidFill>
              </a:rPr>
              <a:t>R = 0.8667 (PQRS)</a:t>
            </a:r>
          </a:p>
          <a:p>
            <a:pPr marL="457200" indent="-457200">
              <a:buFont typeface="+mj-lt"/>
              <a:buAutoNum type="alphaLcParenR"/>
            </a:pPr>
            <a:r>
              <a:rPr lang="es-MX" sz="1400" dirty="0" smtClean="0"/>
              <a:t>Calcule la probabilidad de que su pedido tome entre 4.5 y 7.0 minutos </a:t>
            </a:r>
            <a:r>
              <a:rPr lang="es-MX" sz="1400" dirty="0">
                <a:solidFill>
                  <a:srgbClr val="C00000"/>
                </a:solidFill>
              </a:rPr>
              <a:t>R = </a:t>
            </a:r>
            <a:r>
              <a:rPr lang="es-MX" sz="1400" dirty="0" smtClean="0">
                <a:solidFill>
                  <a:srgbClr val="C00000"/>
                </a:solidFill>
              </a:rPr>
              <a:t>0.6976 (PQRS), 0.6991 Tabla</a:t>
            </a:r>
          </a:p>
          <a:p>
            <a:pPr marL="457200" indent="-457200">
              <a:buFont typeface="+mj-lt"/>
              <a:buAutoNum type="alphaLcParenR"/>
            </a:pPr>
            <a:r>
              <a:rPr lang="es-MX" sz="1400" dirty="0" smtClean="0"/>
              <a:t>Calcule el tiempo máximo que tardan en atender al 20% de los pedidos más rápidos </a:t>
            </a:r>
            <a:r>
              <a:rPr lang="es-MX" sz="1400" dirty="0">
                <a:solidFill>
                  <a:srgbClr val="C00000"/>
                </a:solidFill>
              </a:rPr>
              <a:t>R = </a:t>
            </a:r>
            <a:r>
              <a:rPr lang="es-MX" sz="1400" dirty="0" smtClean="0">
                <a:solidFill>
                  <a:srgbClr val="C00000"/>
                </a:solidFill>
              </a:rPr>
              <a:t>4.243</a:t>
            </a:r>
          </a:p>
          <a:p>
            <a:pPr marL="457200" indent="-457200">
              <a:buFont typeface="+mj-lt"/>
              <a:buAutoNum type="alphaLcParenR"/>
            </a:pPr>
            <a:r>
              <a:rPr lang="es-MX" sz="1400" dirty="0" smtClean="0"/>
              <a:t>Calcule el tiempo mínimo que se tarda en atender al 5% de los pedidos que más tiempo toman </a:t>
            </a:r>
            <a:r>
              <a:rPr lang="es-MX" sz="1400" dirty="0">
                <a:solidFill>
                  <a:srgbClr val="C00000"/>
                </a:solidFill>
              </a:rPr>
              <a:t>R = </a:t>
            </a:r>
            <a:r>
              <a:rPr lang="es-MX" sz="1400" dirty="0" smtClean="0">
                <a:solidFill>
                  <a:srgbClr val="C00000"/>
                </a:solidFill>
              </a:rPr>
              <a:t>6.48</a:t>
            </a:r>
            <a:endParaRPr lang="es-MX" sz="1400" dirty="0">
              <a:solidFill>
                <a:srgbClr val="C00000"/>
              </a:solidFill>
            </a:endParaRPr>
          </a:p>
        </p:txBody>
      </p:sp>
      <p:sp>
        <p:nvSpPr>
          <p:cNvPr id="4" name="3 Marcador de fecha"/>
          <p:cNvSpPr>
            <a:spLocks noGrp="1"/>
          </p:cNvSpPr>
          <p:nvPr>
            <p:ph type="dt" sz="half" idx="10"/>
          </p:nvPr>
        </p:nvSpPr>
        <p:spPr/>
        <p:txBody>
          <a:bodyPr/>
          <a:lstStyle/>
          <a:p>
            <a:fld id="{67519BD9-3D4C-485D-895E-76015360BD29}"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82</a:t>
            </a:fld>
            <a:endParaRPr lang="es-ES"/>
          </a:p>
        </p:txBody>
      </p:sp>
    </p:spTree>
    <p:extLst>
      <p:ext uri="{BB962C8B-B14F-4D97-AF65-F5344CB8AC3E}">
        <p14:creationId xmlns:p14="http://schemas.microsoft.com/office/powerpoint/2010/main" val="3705783193"/>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 Psicología</a:t>
            </a:r>
            <a:endParaRPr lang="es-MX" dirty="0"/>
          </a:p>
        </p:txBody>
      </p:sp>
      <p:sp>
        <p:nvSpPr>
          <p:cNvPr id="3" name="2 Marcador de contenido"/>
          <p:cNvSpPr>
            <a:spLocks noGrp="1"/>
          </p:cNvSpPr>
          <p:nvPr>
            <p:ph sz="half" idx="1"/>
          </p:nvPr>
        </p:nvSpPr>
        <p:spPr/>
        <p:txBody>
          <a:bodyPr>
            <a:normAutofit fontScale="85000" lnSpcReduction="10000"/>
          </a:bodyPr>
          <a:lstStyle/>
          <a:p>
            <a:pPr lvl="0"/>
            <a:r>
              <a:rPr lang="es-MX" sz="2000" dirty="0" smtClean="0"/>
              <a:t>Los </a:t>
            </a:r>
            <a:r>
              <a:rPr lang="es-MX" sz="2000" dirty="0"/>
              <a:t>puntajes en una prueba de </a:t>
            </a:r>
            <a:r>
              <a:rPr lang="es-MX" sz="2000" dirty="0" smtClean="0"/>
              <a:t>Cociente Intelectual </a:t>
            </a:r>
            <a:r>
              <a:rPr lang="es-MX" sz="2000" dirty="0"/>
              <a:t>(CI</a:t>
            </a:r>
            <a:r>
              <a:rPr lang="es-MX" sz="2000" dirty="0" smtClean="0"/>
              <a:t>) de cierta población </a:t>
            </a:r>
            <a:r>
              <a:rPr lang="es-MX" sz="2000" dirty="0"/>
              <a:t>se distribuyen de manera normal, con una media </a:t>
            </a:r>
            <a:r>
              <a:rPr lang="es-MX" sz="2000" dirty="0" smtClean="0"/>
              <a:t>de 100 y desviación estándar igual a 15</a:t>
            </a:r>
          </a:p>
          <a:p>
            <a:r>
              <a:rPr lang="es-MX" sz="2000" dirty="0" smtClean="0"/>
              <a:t>Suponga que se considera además que:</a:t>
            </a:r>
          </a:p>
          <a:p>
            <a:pPr lvl="1"/>
            <a:r>
              <a:rPr lang="es-MX" sz="1800" dirty="0" smtClean="0"/>
              <a:t>Un CI normal se encuentra entre 90 y 110</a:t>
            </a:r>
          </a:p>
          <a:p>
            <a:pPr lvl="1"/>
            <a:r>
              <a:rPr lang="es-MX" sz="1800" dirty="0" smtClean="0"/>
              <a:t>Los individuos con CI por debajo de 70 padecen cierto grado de retraso mental</a:t>
            </a:r>
          </a:p>
          <a:p>
            <a:pPr lvl="1"/>
            <a:r>
              <a:rPr lang="es-MX" sz="1800" dirty="0" smtClean="0"/>
              <a:t>Un individuo con CI en el 4% superior se considera como </a:t>
            </a:r>
            <a:r>
              <a:rPr lang="es-MX" sz="1800" i="1" dirty="0" smtClean="0"/>
              <a:t>dotado</a:t>
            </a:r>
            <a:endParaRPr lang="es-MX" sz="1800" dirty="0">
              <a:solidFill>
                <a:srgbClr val="FF0000"/>
              </a:solidFill>
            </a:endParaRPr>
          </a:p>
        </p:txBody>
      </p:sp>
      <p:sp>
        <p:nvSpPr>
          <p:cNvPr id="4" name="3 Marcador de fecha"/>
          <p:cNvSpPr>
            <a:spLocks noGrp="1"/>
          </p:cNvSpPr>
          <p:nvPr>
            <p:ph type="dt" sz="half" idx="10"/>
          </p:nvPr>
        </p:nvSpPr>
        <p:spPr/>
        <p:txBody>
          <a:bodyPr/>
          <a:lstStyle/>
          <a:p>
            <a:fld id="{909D4890-F909-4169-BAF8-DF57BB454F10}"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83</a:t>
            </a:fld>
            <a:endParaRPr lang="es-ES"/>
          </a:p>
        </p:txBody>
      </p:sp>
      <p:pic>
        <p:nvPicPr>
          <p:cNvPr id="14342" name="Picture 6" descr="http://www.afgpartners.ch/images/blog/iq.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155692" y="1893760"/>
            <a:ext cx="3023616" cy="226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941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smtClean="0"/>
              <a:t>Ejercicio. Psicología</a:t>
            </a:r>
            <a:endParaRPr lang="es-MX" dirty="0"/>
          </a:p>
        </p:txBody>
      </p:sp>
      <p:sp>
        <p:nvSpPr>
          <p:cNvPr id="9" name="8 Marcador de contenido"/>
          <p:cNvSpPr>
            <a:spLocks noGrp="1"/>
          </p:cNvSpPr>
          <p:nvPr>
            <p:ph sz="half" idx="2"/>
          </p:nvPr>
        </p:nvSpPr>
        <p:spPr/>
        <p:txBody>
          <a:bodyPr>
            <a:normAutofit fontScale="62500" lnSpcReduction="20000"/>
          </a:bodyPr>
          <a:lstStyle/>
          <a:p>
            <a:pPr marL="514350" lvl="0" indent="-514350">
              <a:buFont typeface="+mj-lt"/>
              <a:buAutoNum type="alphaLcParenR"/>
            </a:pPr>
            <a:r>
              <a:rPr lang="es-MX" dirty="0"/>
              <a:t>¿Cuál es la probabilidad de que un individuo de esta población tenga CI normal (entre 90 y 110)?</a:t>
            </a:r>
            <a:r>
              <a:rPr lang="es-MX" dirty="0">
                <a:solidFill>
                  <a:srgbClr val="FF0000"/>
                </a:solidFill>
              </a:rPr>
              <a:t> R </a:t>
            </a:r>
            <a:r>
              <a:rPr lang="es-MX" dirty="0" smtClean="0">
                <a:solidFill>
                  <a:srgbClr val="FF0000"/>
                </a:solidFill>
              </a:rPr>
              <a:t>= 0.495</a:t>
            </a:r>
            <a:endParaRPr lang="es-MX" dirty="0"/>
          </a:p>
          <a:p>
            <a:pPr marL="514350" lvl="0" indent="-514350">
              <a:buFont typeface="+mj-lt"/>
              <a:buAutoNum type="alphaLcParenR"/>
            </a:pPr>
            <a:r>
              <a:rPr lang="es-MX" dirty="0"/>
              <a:t>¿Cuál es la probabilidad de que un individuo de dicha población padezca cierto grado de retraso mental (CI </a:t>
            </a:r>
            <a:r>
              <a:rPr lang="es-MX" dirty="0">
                <a:sym typeface="Symbol"/>
              </a:rPr>
              <a:t> 70)</a:t>
            </a:r>
            <a:r>
              <a:rPr lang="es-MX" dirty="0"/>
              <a:t>?</a:t>
            </a:r>
            <a:r>
              <a:rPr lang="es-MX" dirty="0">
                <a:solidFill>
                  <a:srgbClr val="FF0000"/>
                </a:solidFill>
              </a:rPr>
              <a:t> R = 0.0228</a:t>
            </a:r>
            <a:endParaRPr lang="es-MX" dirty="0"/>
          </a:p>
          <a:p>
            <a:pPr marL="514350" lvl="0" indent="-514350">
              <a:buFont typeface="+mj-lt"/>
              <a:buAutoNum type="alphaLcParenR"/>
            </a:pPr>
            <a:r>
              <a:rPr lang="es-MX" dirty="0"/>
              <a:t>Calcule el mínimo CI de los individuos </a:t>
            </a:r>
            <a:r>
              <a:rPr lang="es-MX" i="1" dirty="0"/>
              <a:t>dotados</a:t>
            </a:r>
            <a:r>
              <a:rPr lang="es-MX" dirty="0"/>
              <a:t> (el mínimo CI del 4% de los individuos con CI más elevado) </a:t>
            </a:r>
            <a:r>
              <a:rPr lang="es-MX" dirty="0">
                <a:solidFill>
                  <a:srgbClr val="FF0000"/>
                </a:solidFill>
              </a:rPr>
              <a:t>R = 126.3</a:t>
            </a:r>
          </a:p>
          <a:p>
            <a:endParaRPr lang="es-MX" dirty="0"/>
          </a:p>
        </p:txBody>
      </p:sp>
      <p:sp>
        <p:nvSpPr>
          <p:cNvPr id="4" name="3 Marcador de fecha"/>
          <p:cNvSpPr>
            <a:spLocks noGrp="1"/>
          </p:cNvSpPr>
          <p:nvPr>
            <p:ph type="dt" sz="half" idx="10"/>
          </p:nvPr>
        </p:nvSpPr>
        <p:spPr/>
        <p:txBody>
          <a:bodyPr/>
          <a:lstStyle/>
          <a:p>
            <a:fld id="{57715FAC-B6DB-4FA7-A435-E1B2061AF54C}"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84</a:t>
            </a:fld>
            <a:endParaRPr lang="es-ES"/>
          </a:p>
        </p:txBody>
      </p:sp>
      <p:pic>
        <p:nvPicPr>
          <p:cNvPr id="11" name="Picture 4" descr="http://definicion.de/wp-content/uploads/2008/09/Coeficiente-Intelectual.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1956940"/>
            <a:ext cx="4038600" cy="2134495"/>
          </a:xfrm>
          <a:prstGeom prst="rect">
            <a:avLst/>
          </a:prstGeom>
          <a:noFill/>
          <a:extLst>
            <a:ext uri="{909E8E84-426E-40DD-AFC4-6F175D3DCCD1}">
              <a14:hiddenFill xmlns:a14="http://schemas.microsoft.com/office/drawing/2010/main">
                <a:solidFill>
                  <a:srgbClr val="FFFFFF"/>
                </a:solidFill>
              </a14:hiddenFill>
            </a:ext>
          </a:extLst>
        </p:spPr>
      </p:pic>
      <p:pic>
        <p:nvPicPr>
          <p:cNvPr id="3" name="2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7544" y="1203598"/>
            <a:ext cx="3723429" cy="409143"/>
          </a:xfrm>
          <a:prstGeom prst="rect">
            <a:avLst/>
          </a:prstGeom>
        </p:spPr>
      </p:pic>
    </p:spTree>
    <p:extLst>
      <p:ext uri="{BB962C8B-B14F-4D97-AF65-F5344CB8AC3E}">
        <p14:creationId xmlns:p14="http://schemas.microsoft.com/office/powerpoint/2010/main" val="16491630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smtClean="0"/>
              <a:t>Ejercicio. Psicología</a:t>
            </a:r>
            <a:endParaRPr lang="es-MX" dirty="0"/>
          </a:p>
        </p:txBody>
      </p:sp>
      <p:sp>
        <p:nvSpPr>
          <p:cNvPr id="9" name="8 Marcador de contenido"/>
          <p:cNvSpPr>
            <a:spLocks noGrp="1"/>
          </p:cNvSpPr>
          <p:nvPr>
            <p:ph sz="half" idx="2"/>
          </p:nvPr>
        </p:nvSpPr>
        <p:spPr/>
        <p:txBody>
          <a:bodyPr>
            <a:noAutofit/>
          </a:bodyPr>
          <a:lstStyle/>
          <a:p>
            <a:pPr marL="0" lvl="0" indent="0">
              <a:buNone/>
            </a:pPr>
            <a:r>
              <a:rPr lang="es-MX" sz="1600" dirty="0" smtClean="0"/>
              <a:t>Considere la población mexicana en la cual el CI ~ N(90,15</a:t>
            </a:r>
            <a:r>
              <a:rPr lang="es-MX" sz="1600" baseline="30000" dirty="0" smtClean="0"/>
              <a:t>2</a:t>
            </a:r>
            <a:r>
              <a:rPr lang="es-MX" sz="1600" dirty="0" smtClean="0"/>
              <a:t>)</a:t>
            </a:r>
          </a:p>
          <a:p>
            <a:pPr marL="514350" lvl="0" indent="-514350">
              <a:buFont typeface="+mj-lt"/>
              <a:buAutoNum type="alphaLcParenR"/>
            </a:pPr>
            <a:r>
              <a:rPr lang="es-MX" sz="1600" dirty="0" smtClean="0"/>
              <a:t>¿</a:t>
            </a:r>
            <a:r>
              <a:rPr lang="es-MX" sz="1600" dirty="0"/>
              <a:t>Cuál es la probabilidad de que un individuo de esta población tenga CI normal (entre 90 y 110)?</a:t>
            </a:r>
            <a:r>
              <a:rPr lang="es-MX" sz="1600" dirty="0">
                <a:solidFill>
                  <a:srgbClr val="FF0000"/>
                </a:solidFill>
              </a:rPr>
              <a:t> R </a:t>
            </a:r>
            <a:r>
              <a:rPr lang="es-MX" sz="1600" dirty="0" smtClean="0">
                <a:solidFill>
                  <a:srgbClr val="FF0000"/>
                </a:solidFill>
              </a:rPr>
              <a:t>= 0.4088</a:t>
            </a:r>
            <a:endParaRPr lang="es-MX" sz="1600" dirty="0"/>
          </a:p>
          <a:p>
            <a:pPr marL="514350" lvl="0" indent="-514350">
              <a:buFont typeface="+mj-lt"/>
              <a:buAutoNum type="alphaLcParenR"/>
            </a:pPr>
            <a:r>
              <a:rPr lang="es-MX" sz="1600" dirty="0"/>
              <a:t>¿Cuál es la probabilidad de que un individuo de dicha población padezca cierto grado de retraso mental (CI </a:t>
            </a:r>
            <a:r>
              <a:rPr lang="es-MX" sz="1600" dirty="0">
                <a:sym typeface="Symbol"/>
              </a:rPr>
              <a:t> 70)</a:t>
            </a:r>
            <a:r>
              <a:rPr lang="es-MX" sz="1600" dirty="0"/>
              <a:t>?</a:t>
            </a:r>
            <a:r>
              <a:rPr lang="es-MX" sz="1600" dirty="0">
                <a:solidFill>
                  <a:srgbClr val="FF0000"/>
                </a:solidFill>
              </a:rPr>
              <a:t> R </a:t>
            </a:r>
            <a:r>
              <a:rPr lang="es-MX" sz="1600" dirty="0" smtClean="0">
                <a:solidFill>
                  <a:srgbClr val="FF0000"/>
                </a:solidFill>
              </a:rPr>
              <a:t>= 0.0912</a:t>
            </a:r>
            <a:endParaRPr lang="es-MX" sz="1600" dirty="0"/>
          </a:p>
          <a:p>
            <a:pPr marL="514350" lvl="0" indent="-514350">
              <a:buFont typeface="+mj-lt"/>
              <a:buAutoNum type="alphaLcParenR"/>
            </a:pPr>
            <a:r>
              <a:rPr lang="es-MX" sz="1600" dirty="0" smtClean="0"/>
              <a:t>Calcule la proporción de individuos con CI &gt;= 126.25 </a:t>
            </a:r>
            <a:r>
              <a:rPr lang="es-MX" sz="1600" dirty="0">
                <a:solidFill>
                  <a:srgbClr val="FF0000"/>
                </a:solidFill>
              </a:rPr>
              <a:t>R </a:t>
            </a:r>
            <a:r>
              <a:rPr lang="es-MX" sz="1600" dirty="0" smtClean="0">
                <a:solidFill>
                  <a:srgbClr val="FF0000"/>
                </a:solidFill>
              </a:rPr>
              <a:t>= 0.0078</a:t>
            </a:r>
          </a:p>
          <a:p>
            <a:pPr marL="0" lvl="0" indent="0">
              <a:buNone/>
            </a:pPr>
            <a:r>
              <a:rPr lang="es-MX" sz="1600" dirty="0" smtClean="0"/>
              <a:t>Compare sus resultados con el ejercicio previo</a:t>
            </a:r>
            <a:endParaRPr lang="es-MX" sz="1600" dirty="0"/>
          </a:p>
          <a:p>
            <a:endParaRPr lang="es-MX" sz="1600" dirty="0"/>
          </a:p>
        </p:txBody>
      </p:sp>
      <p:sp>
        <p:nvSpPr>
          <p:cNvPr id="4" name="3 Marcador de fecha"/>
          <p:cNvSpPr>
            <a:spLocks noGrp="1"/>
          </p:cNvSpPr>
          <p:nvPr>
            <p:ph type="dt" sz="half" idx="10"/>
          </p:nvPr>
        </p:nvSpPr>
        <p:spPr/>
        <p:txBody>
          <a:bodyPr/>
          <a:lstStyle/>
          <a:p>
            <a:fld id="{57715FAC-B6DB-4FA7-A435-E1B2061AF54C}"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85</a:t>
            </a:fld>
            <a:endParaRPr lang="es-ES"/>
          </a:p>
        </p:txBody>
      </p:sp>
      <p:pic>
        <p:nvPicPr>
          <p:cNvPr id="11" name="Picture 4" descr="http://definicion.de/wp-content/uploads/2008/09/Coeficiente-Intelectual.jp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57200" y="1956940"/>
            <a:ext cx="4038600" cy="2134495"/>
          </a:xfrm>
          <a:prstGeom prst="rect">
            <a:avLst/>
          </a:prstGeom>
          <a:noFill/>
          <a:extLst>
            <a:ext uri="{909E8E84-426E-40DD-AFC4-6F175D3DCCD1}">
              <a14:hiddenFill xmlns:a14="http://schemas.microsoft.com/office/drawing/2010/main">
                <a:solidFill>
                  <a:srgbClr val="FFFFFF"/>
                </a:solidFill>
              </a14:hiddenFill>
            </a:ext>
          </a:extLst>
        </p:spPr>
      </p:pic>
      <p:pic>
        <p:nvPicPr>
          <p:cNvPr id="2" name="1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67544" y="1203598"/>
            <a:ext cx="3533716" cy="409143"/>
          </a:xfrm>
          <a:prstGeom prst="rect">
            <a:avLst/>
          </a:prstGeom>
        </p:spPr>
      </p:pic>
    </p:spTree>
    <p:extLst>
      <p:ext uri="{BB962C8B-B14F-4D97-AF65-F5344CB8AC3E}">
        <p14:creationId xmlns:p14="http://schemas.microsoft.com/office/powerpoint/2010/main" val="13169192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4.bp.blogspot.com/-FrETxm87vs8/VtLX7tI7nII/AAAAAAAAEwg/gors3PwKs84/s640/IMG_332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1792" y="0"/>
            <a:ext cx="1872208" cy="14041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smtClean="0"/>
              <a:t>Ejemplo</a:t>
            </a:r>
            <a:endParaRPr lang="es-MX" dirty="0"/>
          </a:p>
        </p:txBody>
      </p:sp>
      <p:sp>
        <p:nvSpPr>
          <p:cNvPr id="3" name="2 Marcador de contenido"/>
          <p:cNvSpPr>
            <a:spLocks noGrp="1"/>
          </p:cNvSpPr>
          <p:nvPr>
            <p:ph idx="1"/>
          </p:nvPr>
        </p:nvSpPr>
        <p:spPr/>
        <p:txBody>
          <a:bodyPr>
            <a:normAutofit fontScale="77500" lnSpcReduction="20000"/>
          </a:bodyPr>
          <a:lstStyle/>
          <a:p>
            <a:r>
              <a:rPr lang="es-MX" dirty="0" smtClean="0"/>
              <a:t>Suponga que los tiempos entre llegadas de pacientes a un</a:t>
            </a:r>
            <a:br>
              <a:rPr lang="es-MX" dirty="0" smtClean="0"/>
            </a:br>
            <a:r>
              <a:rPr lang="es-MX" dirty="0" smtClean="0"/>
              <a:t>consultorio siguen una distribución normal</a:t>
            </a:r>
          </a:p>
          <a:p>
            <a:r>
              <a:rPr lang="es-MX" dirty="0" smtClean="0"/>
              <a:t>Se sabe que los pacientes llegan al consultorio a intervalos promedio de 30 minutos y una desviación estándar de 5 minutos</a:t>
            </a:r>
          </a:p>
          <a:p>
            <a:r>
              <a:rPr lang="es-MX" dirty="0" smtClean="0"/>
              <a:t>La clínica abre a las 8:00am</a:t>
            </a:r>
          </a:p>
          <a:p>
            <a:r>
              <a:rPr lang="es-MX" dirty="0" smtClean="0"/>
              <a:t>Calcule la probabilidad de que</a:t>
            </a:r>
          </a:p>
          <a:p>
            <a:pPr marL="457200" indent="-457200">
              <a:buFont typeface="+mj-lt"/>
              <a:buAutoNum type="alphaLcParenR"/>
            </a:pPr>
            <a:r>
              <a:rPr lang="es-MX" dirty="0" smtClean="0"/>
              <a:t>El primer paciente llegue a las 8:10am o</a:t>
            </a:r>
            <a:br>
              <a:rPr lang="es-MX" dirty="0" smtClean="0"/>
            </a:br>
            <a:r>
              <a:rPr lang="es-MX" dirty="0" smtClean="0"/>
              <a:t>antes </a:t>
            </a:r>
            <a:r>
              <a:rPr lang="es-MX" dirty="0" smtClean="0">
                <a:solidFill>
                  <a:srgbClr val="FF0000"/>
                </a:solidFill>
              </a:rPr>
              <a:t>R = 0.2832</a:t>
            </a:r>
          </a:p>
          <a:p>
            <a:pPr marL="457200" indent="-457200">
              <a:buFont typeface="+mj-lt"/>
              <a:buAutoNum type="alphaLcParenR"/>
            </a:pPr>
            <a:r>
              <a:rPr lang="es-MX" dirty="0" smtClean="0"/>
              <a:t>El primer paciente llegue después de las 8:10am </a:t>
            </a:r>
            <a:r>
              <a:rPr lang="es-MX" dirty="0" smtClean="0">
                <a:solidFill>
                  <a:srgbClr val="FF0000"/>
                </a:solidFill>
              </a:rPr>
              <a:t>R = 0.7168</a:t>
            </a:r>
          </a:p>
          <a:p>
            <a:pPr marL="457200" indent="-457200">
              <a:buFont typeface="+mj-lt"/>
              <a:buAutoNum type="alphaLcParenR"/>
            </a:pPr>
            <a:r>
              <a:rPr lang="es-MX" dirty="0" smtClean="0"/>
              <a:t>El tiempo entre el primer y el segundo paciente sea de 15 minutos o menos </a:t>
            </a:r>
            <a:r>
              <a:rPr lang="es-MX" dirty="0" smtClean="0">
                <a:solidFill>
                  <a:srgbClr val="FF0000"/>
                </a:solidFill>
              </a:rPr>
              <a:t>R = 0.3939 ( P(X &lt;= 15) )</a:t>
            </a:r>
          </a:p>
          <a:p>
            <a:pPr marL="457200" indent="-457200">
              <a:buFont typeface="+mj-lt"/>
              <a:buAutoNum type="alphaLcParenR"/>
            </a:pPr>
            <a:r>
              <a:rPr lang="es-MX" dirty="0" smtClean="0"/>
              <a:t>El tiempo entre el segundo paciente y el tercero sea de entre 20 y 40 minutos </a:t>
            </a:r>
            <a:r>
              <a:rPr lang="es-MX" dirty="0" smtClean="0">
                <a:solidFill>
                  <a:srgbClr val="FF0000"/>
                </a:solidFill>
              </a:rPr>
              <a:t>R = P(20 &lt; X &lt; 40) = 0.2499</a:t>
            </a:r>
            <a:endParaRPr lang="es-MX" dirty="0">
              <a:solidFill>
                <a:srgbClr val="FF0000"/>
              </a:solidFill>
            </a:endParaRPr>
          </a:p>
        </p:txBody>
      </p:sp>
      <p:sp>
        <p:nvSpPr>
          <p:cNvPr id="4" name="3 Marcador de fecha"/>
          <p:cNvSpPr>
            <a:spLocks noGrp="1"/>
          </p:cNvSpPr>
          <p:nvPr>
            <p:ph type="dt" sz="half" idx="10"/>
          </p:nvPr>
        </p:nvSpPr>
        <p:spPr/>
        <p:txBody>
          <a:bodyPr/>
          <a:lstStyle/>
          <a:p>
            <a:fld id="{51CC3439-F9F8-45C0-A500-B6113E7BD621}"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86</a:t>
            </a:fld>
            <a:endParaRPr lang="es-ES"/>
          </a:p>
        </p:txBody>
      </p:sp>
    </p:spTree>
    <p:extLst>
      <p:ext uri="{BB962C8B-B14F-4D97-AF65-F5344CB8AC3E}">
        <p14:creationId xmlns:p14="http://schemas.microsoft.com/office/powerpoint/2010/main" val="18014327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s-MX" dirty="0" smtClean="0"/>
              <a:t>Bibliografía</a:t>
            </a:r>
            <a:endParaRPr lang="es-ES" dirty="0"/>
          </a:p>
        </p:txBody>
      </p:sp>
      <p:sp>
        <p:nvSpPr>
          <p:cNvPr id="87043" name="Rectangle 3"/>
          <p:cNvSpPr>
            <a:spLocks noGrp="1" noChangeArrowheads="1"/>
          </p:cNvSpPr>
          <p:nvPr>
            <p:ph idx="1"/>
          </p:nvPr>
        </p:nvSpPr>
        <p:spPr/>
        <p:txBody>
          <a:bodyPr/>
          <a:lstStyle/>
          <a:p>
            <a:r>
              <a:rPr lang="es-MX" sz="1800" i="1" dirty="0" err="1"/>
              <a:t>Bain</a:t>
            </a:r>
            <a:r>
              <a:rPr lang="es-MX" sz="1800" i="1" dirty="0"/>
              <a:t>, Lee J. &amp; </a:t>
            </a:r>
            <a:r>
              <a:rPr lang="es-MX" sz="1800" i="1" dirty="0" err="1"/>
              <a:t>Engelhardt</a:t>
            </a:r>
            <a:r>
              <a:rPr lang="es-MX" sz="1800" i="1" dirty="0"/>
              <a:t>, Max</a:t>
            </a:r>
            <a:r>
              <a:rPr lang="es-MX" sz="1800" dirty="0"/>
              <a:t> </a:t>
            </a:r>
            <a:r>
              <a:rPr lang="es-MX" sz="1800" b="1" dirty="0" err="1"/>
              <a:t>Introduction</a:t>
            </a:r>
            <a:r>
              <a:rPr lang="es-MX" sz="1800" b="1" dirty="0"/>
              <a:t> </a:t>
            </a:r>
            <a:r>
              <a:rPr lang="es-MX" sz="1800" b="1" dirty="0" err="1"/>
              <a:t>to</a:t>
            </a:r>
            <a:r>
              <a:rPr lang="es-MX" sz="1800" b="1" dirty="0"/>
              <a:t> </a:t>
            </a:r>
            <a:r>
              <a:rPr lang="es-MX" sz="1800" b="1" dirty="0" err="1"/>
              <a:t>probability</a:t>
            </a:r>
            <a:r>
              <a:rPr lang="es-MX" sz="1800" b="1" dirty="0"/>
              <a:t> and </a:t>
            </a:r>
            <a:r>
              <a:rPr lang="es-MX" sz="1800" b="1" dirty="0" err="1"/>
              <a:t>mathematical</a:t>
            </a:r>
            <a:r>
              <a:rPr lang="es-MX" sz="1800" b="1" dirty="0"/>
              <a:t> </a:t>
            </a:r>
            <a:r>
              <a:rPr lang="es-MX" sz="1800" b="1" dirty="0" err="1"/>
              <a:t>statistics</a:t>
            </a:r>
            <a:r>
              <a:rPr lang="es-MX" sz="1800" b="1" dirty="0"/>
              <a:t>.</a:t>
            </a:r>
            <a:r>
              <a:rPr lang="es-MX" sz="1800" dirty="0"/>
              <a:t> PWS-Kent Publishing </a:t>
            </a:r>
            <a:r>
              <a:rPr lang="es-MX" sz="1800" dirty="0" err="1"/>
              <a:t>Company</a:t>
            </a:r>
            <a:r>
              <a:rPr lang="es-MX" sz="1800" dirty="0"/>
              <a:t>. EUA, 1991</a:t>
            </a:r>
            <a:endParaRPr lang="es-MX" sz="1800" i="1" dirty="0"/>
          </a:p>
          <a:p>
            <a:r>
              <a:rPr lang="es-MX" sz="1800" i="1" dirty="0" err="1"/>
              <a:t>Efimov</a:t>
            </a:r>
            <a:r>
              <a:rPr lang="es-MX" sz="1800" i="1" dirty="0"/>
              <a:t>, A; </a:t>
            </a:r>
            <a:r>
              <a:rPr lang="es-MX" sz="1800" i="1" dirty="0" err="1"/>
              <a:t>Karakulin</a:t>
            </a:r>
            <a:r>
              <a:rPr lang="es-MX" sz="1800" i="1" dirty="0"/>
              <a:t>, A.; </a:t>
            </a:r>
            <a:r>
              <a:rPr lang="es-MX" sz="1800" i="1" dirty="0" err="1"/>
              <a:t>Póspelov</a:t>
            </a:r>
            <a:r>
              <a:rPr lang="es-MX" sz="1800" i="1" dirty="0"/>
              <a:t>, P.; </a:t>
            </a:r>
            <a:r>
              <a:rPr lang="es-MX" sz="1800" i="1" dirty="0" err="1"/>
              <a:t>Teréschenko</a:t>
            </a:r>
            <a:r>
              <a:rPr lang="es-MX" sz="1800" i="1" dirty="0"/>
              <a:t>, A.; </a:t>
            </a:r>
            <a:r>
              <a:rPr lang="es-MX" sz="1800" i="1" dirty="0" err="1"/>
              <a:t>Vukólov</a:t>
            </a:r>
            <a:r>
              <a:rPr lang="es-MX" sz="1800" i="1" dirty="0"/>
              <a:t>, E.; </a:t>
            </a:r>
            <a:r>
              <a:rPr lang="es-MX" sz="1800" i="1" dirty="0" err="1"/>
              <a:t>Zemskov</a:t>
            </a:r>
            <a:r>
              <a:rPr lang="es-MX" sz="1800" i="1" dirty="0"/>
              <a:t>, V. &amp; </a:t>
            </a:r>
            <a:r>
              <a:rPr lang="es-MX" sz="1800" i="1" dirty="0" err="1"/>
              <a:t>Zolotarev</a:t>
            </a:r>
            <a:r>
              <a:rPr lang="es-MX" sz="1800" i="1" dirty="0"/>
              <a:t>, </a:t>
            </a:r>
            <a:r>
              <a:rPr lang="es-MX" sz="1800" i="1" dirty="0" err="1"/>
              <a:t>Yu</a:t>
            </a:r>
            <a:r>
              <a:rPr lang="es-MX" sz="1800" i="1" dirty="0"/>
              <a:t>.</a:t>
            </a:r>
            <a:r>
              <a:rPr lang="es-MX" sz="1800" dirty="0"/>
              <a:t> </a:t>
            </a:r>
            <a:r>
              <a:rPr lang="es-MX" sz="1800" b="1" dirty="0"/>
              <a:t>Problemas de las matemáticas superiores III.</a:t>
            </a:r>
            <a:r>
              <a:rPr lang="es-MX" sz="1800" dirty="0"/>
              <a:t> Editorial Mir. Moscú, URSS, 1986</a:t>
            </a:r>
          </a:p>
          <a:p>
            <a:r>
              <a:rPr lang="es-MX" sz="1800" i="1" dirty="0" err="1"/>
              <a:t>Hoel</a:t>
            </a:r>
            <a:r>
              <a:rPr lang="es-MX" sz="1800" i="1" dirty="0"/>
              <a:t>, Paul G.</a:t>
            </a:r>
            <a:r>
              <a:rPr lang="es-MX" sz="1800" dirty="0"/>
              <a:t> </a:t>
            </a:r>
            <a:r>
              <a:rPr lang="es-MX" sz="1800" b="1" dirty="0" err="1"/>
              <a:t>Introduction</a:t>
            </a:r>
            <a:r>
              <a:rPr lang="es-MX" sz="1800" b="1" dirty="0"/>
              <a:t> </a:t>
            </a:r>
            <a:r>
              <a:rPr lang="es-MX" sz="1800" b="1" dirty="0" err="1"/>
              <a:t>to</a:t>
            </a:r>
            <a:r>
              <a:rPr lang="es-MX" sz="1800" b="1" dirty="0"/>
              <a:t> </a:t>
            </a:r>
            <a:r>
              <a:rPr lang="es-MX" sz="1800" b="1" dirty="0" err="1"/>
              <a:t>mathematical</a:t>
            </a:r>
            <a:r>
              <a:rPr lang="es-MX" sz="1800" b="1" dirty="0"/>
              <a:t> </a:t>
            </a:r>
            <a:r>
              <a:rPr lang="es-MX" sz="1800" b="1" dirty="0" err="1"/>
              <a:t>statistics</a:t>
            </a:r>
            <a:r>
              <a:rPr lang="es-MX" sz="1800" b="1" dirty="0"/>
              <a:t>.</a:t>
            </a:r>
            <a:r>
              <a:rPr lang="es-MX" sz="1800" dirty="0"/>
              <a:t> John </a:t>
            </a:r>
            <a:r>
              <a:rPr lang="es-MX" sz="1800" dirty="0" err="1"/>
              <a:t>Wiley</a:t>
            </a:r>
            <a:r>
              <a:rPr lang="es-MX" sz="1800" dirty="0"/>
              <a:t> &amp; </a:t>
            </a:r>
            <a:r>
              <a:rPr lang="es-MX" sz="1800" dirty="0" err="1"/>
              <a:t>Sons</a:t>
            </a:r>
            <a:r>
              <a:rPr lang="es-MX" sz="1800" dirty="0"/>
              <a:t>. EUA, 1984</a:t>
            </a:r>
            <a:endParaRPr lang="es-ES" sz="1800" dirty="0"/>
          </a:p>
          <a:p>
            <a:r>
              <a:rPr lang="es-MX" sz="1800" i="1" dirty="0" err="1"/>
              <a:t>Wolfram</a:t>
            </a:r>
            <a:r>
              <a:rPr lang="es-MX" sz="1800" i="1" dirty="0"/>
              <a:t> </a:t>
            </a:r>
            <a:r>
              <a:rPr lang="es-MX" sz="1800" i="1" dirty="0" err="1"/>
              <a:t>Research</a:t>
            </a:r>
            <a:r>
              <a:rPr lang="es-MX" sz="1800" i="1" dirty="0"/>
              <a:t>.</a:t>
            </a:r>
            <a:r>
              <a:rPr lang="es-MX" sz="1800" dirty="0"/>
              <a:t> </a:t>
            </a:r>
            <a:r>
              <a:rPr lang="es-MX" sz="1800" b="1" dirty="0" err="1"/>
              <a:t>Mathworld</a:t>
            </a:r>
            <a:r>
              <a:rPr lang="es-MX" sz="1800" b="1" dirty="0"/>
              <a:t>.</a:t>
            </a:r>
            <a:r>
              <a:rPr lang="es-MX" sz="1800" dirty="0"/>
              <a:t> http://mathworld.wolfram.com. 2006</a:t>
            </a:r>
          </a:p>
          <a:p>
            <a:r>
              <a:rPr lang="es-MX" sz="1800" i="1" dirty="0" err="1"/>
              <a:t>Mood</a:t>
            </a:r>
            <a:r>
              <a:rPr lang="es-MX" sz="1800" i="1" dirty="0"/>
              <a:t>, Alexander M.; </a:t>
            </a:r>
            <a:r>
              <a:rPr lang="es-MX" sz="1800" i="1" dirty="0" err="1"/>
              <a:t>Graybill</a:t>
            </a:r>
            <a:r>
              <a:rPr lang="es-MX" sz="1800" i="1" dirty="0"/>
              <a:t>, Franklin A. &amp; </a:t>
            </a:r>
            <a:r>
              <a:rPr lang="es-MX" sz="1800" i="1" dirty="0" err="1"/>
              <a:t>Boes</a:t>
            </a:r>
            <a:r>
              <a:rPr lang="es-MX" sz="1800" i="1" dirty="0"/>
              <a:t>, </a:t>
            </a:r>
            <a:r>
              <a:rPr lang="es-MX" sz="1800" i="1" dirty="0" err="1"/>
              <a:t>Duane</a:t>
            </a:r>
            <a:r>
              <a:rPr lang="es-MX" sz="1800" i="1" dirty="0"/>
              <a:t> C.</a:t>
            </a:r>
            <a:r>
              <a:rPr lang="es-MX" sz="1800" dirty="0"/>
              <a:t> </a:t>
            </a:r>
            <a:r>
              <a:rPr lang="es-MX" sz="1800" b="1" dirty="0" err="1"/>
              <a:t>Introduction</a:t>
            </a:r>
            <a:r>
              <a:rPr lang="es-MX" sz="1800" b="1" dirty="0"/>
              <a:t> </a:t>
            </a:r>
            <a:r>
              <a:rPr lang="es-MX" sz="1800" b="1" dirty="0" err="1"/>
              <a:t>to</a:t>
            </a:r>
            <a:r>
              <a:rPr lang="es-MX" sz="1800" b="1" dirty="0"/>
              <a:t> </a:t>
            </a:r>
            <a:r>
              <a:rPr lang="es-MX" sz="1800" b="1" dirty="0" err="1"/>
              <a:t>the</a:t>
            </a:r>
            <a:r>
              <a:rPr lang="es-MX" sz="1800" b="1" dirty="0"/>
              <a:t> </a:t>
            </a:r>
            <a:r>
              <a:rPr lang="es-MX" sz="1800" b="1" dirty="0" err="1"/>
              <a:t>theory</a:t>
            </a:r>
            <a:r>
              <a:rPr lang="es-MX" sz="1800" b="1" dirty="0"/>
              <a:t> of </a:t>
            </a:r>
            <a:r>
              <a:rPr lang="es-MX" sz="1800" b="1" dirty="0" err="1"/>
              <a:t>statistics</a:t>
            </a:r>
            <a:r>
              <a:rPr lang="es-MX" sz="1800" b="1" dirty="0"/>
              <a:t>.</a:t>
            </a:r>
            <a:r>
              <a:rPr lang="es-MX" sz="1800" dirty="0"/>
              <a:t> McGraw-Hill. EUA, 1974</a:t>
            </a:r>
          </a:p>
          <a:p>
            <a:r>
              <a:rPr lang="es-MX" sz="1800" i="1" dirty="0" err="1"/>
              <a:t>Walpole</a:t>
            </a:r>
            <a:r>
              <a:rPr lang="es-MX" sz="1800" i="1" dirty="0"/>
              <a:t>, Ronald E.; Myers, Raymond H. &amp; Myers, Sharon L.</a:t>
            </a:r>
            <a:r>
              <a:rPr lang="es-MX" sz="1800" dirty="0"/>
              <a:t> </a:t>
            </a:r>
            <a:r>
              <a:rPr lang="es-MX" sz="1800" b="1" dirty="0"/>
              <a:t>Probabilidad y Estadística para Ingenieros.</a:t>
            </a:r>
            <a:r>
              <a:rPr lang="es-MX" sz="1800" dirty="0"/>
              <a:t> Prentice Hall Hispanoamericana. México, </a:t>
            </a:r>
            <a:r>
              <a:rPr lang="es-MX" sz="1800" dirty="0" smtClean="0"/>
              <a:t>1999</a:t>
            </a:r>
          </a:p>
        </p:txBody>
      </p:sp>
      <p:sp>
        <p:nvSpPr>
          <p:cNvPr id="4" name="3 Marcador de fecha"/>
          <p:cNvSpPr>
            <a:spLocks noGrp="1"/>
          </p:cNvSpPr>
          <p:nvPr>
            <p:ph type="dt" sz="half" idx="10"/>
          </p:nvPr>
        </p:nvSpPr>
        <p:spPr/>
        <p:txBody>
          <a:bodyPr/>
          <a:lstStyle/>
          <a:p>
            <a:fld id="{D23FEF1E-76A4-4B72-A116-6CFE5EDB1AAD}"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06BFF66F-6E31-435D-B453-0821EAC98CFA}" type="slidenum">
              <a:rPr lang="es-ES"/>
              <a:pPr/>
              <a:t>87</a:t>
            </a:fld>
            <a:endParaRPr lang="es-ES"/>
          </a:p>
        </p:txBody>
      </p:sp>
    </p:spTree>
    <p:extLst>
      <p:ext uri="{BB962C8B-B14F-4D97-AF65-F5344CB8AC3E}">
        <p14:creationId xmlns:p14="http://schemas.microsoft.com/office/powerpoint/2010/main" val="213593932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 dirty="0" smtClean="0"/>
              <a:t>Propiedades</a:t>
            </a:r>
            <a:endParaRPr lang="es-MX" dirty="0"/>
          </a:p>
        </p:txBody>
      </p:sp>
      <p:sp>
        <p:nvSpPr>
          <p:cNvPr id="8" name="7 Marcador de contenido"/>
          <p:cNvSpPr>
            <a:spLocks noGrp="1"/>
          </p:cNvSpPr>
          <p:nvPr>
            <p:ph sz="half" idx="1"/>
          </p:nvPr>
        </p:nvSpPr>
        <p:spPr/>
        <p:txBody>
          <a:bodyPr>
            <a:noAutofit/>
          </a:bodyPr>
          <a:lstStyle/>
          <a:p>
            <a:r>
              <a:rPr lang="es-ES" sz="2800" dirty="0" smtClean="0"/>
              <a:t>Por la Segunda parte del Teorema Fundamental del Cálculo, lo anterior implica que</a:t>
            </a:r>
          </a:p>
        </p:txBody>
      </p:sp>
      <p:sp>
        <p:nvSpPr>
          <p:cNvPr id="2" name="1 Marcador de contenido"/>
          <p:cNvSpPr>
            <a:spLocks noGrp="1"/>
          </p:cNvSpPr>
          <p:nvPr>
            <p:ph sz="half" idx="2"/>
          </p:nvPr>
        </p:nvSpPr>
        <p:spPr/>
        <p:txBody>
          <a:bodyPr>
            <a:noAutofit/>
          </a:bodyPr>
          <a:lstStyle/>
          <a:p>
            <a:r>
              <a:rPr lang="es-ES" dirty="0"/>
              <a:t>En resumen:</a:t>
            </a:r>
          </a:p>
          <a:p>
            <a:pPr lvl="1"/>
            <a:r>
              <a:rPr lang="es-ES" dirty="0"/>
              <a:t>La función de distribución, </a:t>
            </a:r>
            <a:r>
              <a:rPr lang="es-ES" i="1" dirty="0">
                <a:latin typeface="Times New Roman" panose="02020603050405020304" pitchFamily="18" charset="0"/>
                <a:cs typeface="Times New Roman" panose="02020603050405020304" pitchFamily="18" charset="0"/>
              </a:rPr>
              <a:t>F</a:t>
            </a:r>
            <a:r>
              <a:rPr lang="es-ES" dirty="0"/>
              <a:t>, es la integral de la densidad, </a:t>
            </a:r>
            <a:r>
              <a:rPr lang="es-ES" i="1" dirty="0">
                <a:latin typeface="Times New Roman" panose="02020603050405020304" pitchFamily="18" charset="0"/>
                <a:cs typeface="Times New Roman" panose="02020603050405020304" pitchFamily="18" charset="0"/>
              </a:rPr>
              <a:t>f</a:t>
            </a:r>
          </a:p>
          <a:p>
            <a:pPr marL="457200" lvl="2"/>
            <a:r>
              <a:rPr lang="es-ES" sz="2400" dirty="0"/>
              <a:t>La función de densidad, </a:t>
            </a:r>
            <a:r>
              <a:rPr lang="es-ES" sz="2400" i="1" dirty="0">
                <a:latin typeface="Times New Roman" panose="02020603050405020304" pitchFamily="18" charset="0"/>
                <a:cs typeface="Times New Roman" panose="02020603050405020304" pitchFamily="18" charset="0"/>
              </a:rPr>
              <a:t>f</a:t>
            </a:r>
            <a:r>
              <a:rPr lang="es-ES" sz="2400" dirty="0"/>
              <a:t>, es la derivada de la función de </a:t>
            </a:r>
            <a:r>
              <a:rPr lang="es-ES" sz="2400" dirty="0" smtClean="0"/>
              <a:t>distribución, </a:t>
            </a:r>
            <a:r>
              <a:rPr lang="es-ES" sz="2400" i="1" dirty="0" smtClean="0">
                <a:latin typeface="Times New Roman" panose="02020603050405020304" pitchFamily="18" charset="0"/>
                <a:cs typeface="Times New Roman" panose="02020603050405020304" pitchFamily="18" charset="0"/>
              </a:rPr>
              <a:t>F</a:t>
            </a:r>
            <a:endParaRPr lang="es-ES" sz="2400" i="1" dirty="0">
              <a:latin typeface="Times New Roman" panose="02020603050405020304" pitchFamily="18" charset="0"/>
              <a:cs typeface="Times New Roman" panose="02020603050405020304" pitchFamily="18" charset="0"/>
            </a:endParaRPr>
          </a:p>
        </p:txBody>
      </p:sp>
      <p:sp>
        <p:nvSpPr>
          <p:cNvPr id="4" name="3 Marcador de fecha"/>
          <p:cNvSpPr>
            <a:spLocks noGrp="1"/>
          </p:cNvSpPr>
          <p:nvPr>
            <p:ph type="dt" sz="half" idx="10"/>
          </p:nvPr>
        </p:nvSpPr>
        <p:spPr/>
        <p:txBody>
          <a:bodyPr/>
          <a:lstStyle/>
          <a:p>
            <a:fld id="{7E5F520B-E452-40C7-8769-665F6F30044F}" type="datetime1">
              <a:rPr lang="es-MX" smtClean="0"/>
              <a:t>17/05/2021</a:t>
            </a:fld>
            <a:endParaRPr lang="es-ES"/>
          </a:p>
        </p:txBody>
      </p:sp>
      <p:sp>
        <p:nvSpPr>
          <p:cNvPr id="5" name="4 Marcador de pie de página"/>
          <p:cNvSpPr>
            <a:spLocks noGrp="1"/>
          </p:cNvSpPr>
          <p:nvPr>
            <p:ph type="ftr" sz="quarter" idx="11"/>
          </p:nvPr>
        </p:nvSpPr>
        <p:spPr/>
        <p:txBody>
          <a:bodyPr/>
          <a:lstStyle/>
          <a:p>
            <a:r>
              <a:rPr lang="es-ES" smtClean="0"/>
              <a:t>Distribuciones Continuas de Probabilidad v2.1.1016</a:t>
            </a:r>
            <a:endParaRPr lang="es-ES"/>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9</a:t>
            </a:fld>
            <a:endParaRPr lang="es-ES"/>
          </a:p>
        </p:txBody>
      </p:sp>
      <p:pic>
        <p:nvPicPr>
          <p:cNvPr id="9" name="8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55576" y="3651870"/>
            <a:ext cx="3227832" cy="621792"/>
          </a:xfrm>
          <a:prstGeom prst="rect">
            <a:avLst/>
          </a:prstGeom>
        </p:spPr>
      </p:pic>
    </p:spTree>
    <p:extLst>
      <p:ext uri="{BB962C8B-B14F-4D97-AF65-F5344CB8AC3E}">
        <p14:creationId xmlns:p14="http://schemas.microsoft.com/office/powerpoint/2010/main" val="27197737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53.75"/>
  <p:tag name="ORIGINALWIDTH" val="1722.75"/>
  <p:tag name="OUTPUTDPI" val="1200"/>
  <p:tag name="LATEXADDIN" val="\documentclass{article}&#10;\usepackage{amsmath}&#10;\pagestyle{empty}&#10;\begin{document}&#10;&#10;$  F(x) = P(X \leq x) = \int_{-\infty}^x f(t) dt $&#10;&#10;\end{document}"/>
  <p:tag name="IGUANATEXSIZE" val="32"/>
  <p:tag name="IGUANATEXCURSOR" val="81"/>
  <p:tag name="TRANSPARENCY" val="Verdadero"/>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24.5"/>
  <p:tag name="ORIGINALWIDTH" val="633.75"/>
  <p:tag name="OUTPUTDPI" val="1200"/>
  <p:tag name="LATEXADDIN" val="\documentclass{article}&#10;\usepackage{amsmath}&#10;\pagestyle{empty}&#10;\begin{document}&#10;&#10;$X \sim U(a,b)$&#10;&#10;\end{document}"/>
  <p:tag name="IGUANATEXSIZE" val="30"/>
  <p:tag name="IGUANATEXCURSOR" val="95"/>
  <p:tag name="TRANSPARENCY" val="Verdadero"/>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52.25"/>
  <p:tag name="ORIGINALWIDTH" val="660"/>
  <p:tag name="OUTPUTDPI" val="1200"/>
  <p:tag name="LATEXADDIN" val="\documentclass{article}&#10;\usepackage{amsmath}&#10;\pagestyle{empty}&#10;\begin{document}&#10;&#10;$E(X) = \frac{a+b}{2}$&#10;&#10;\end{document}"/>
  <p:tag name="IGUANATEXSIZE" val="30"/>
  <p:tag name="IGUANATEXCURSOR" val="101"/>
  <p:tag name="TRANSPARENCY" val="Verdadero"/>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82.25"/>
  <p:tag name="ORIGINALWIDTH" val="912"/>
  <p:tag name="OUTPUTDPI" val="1200"/>
  <p:tag name="LATEXADDIN" val="\documentclass{article}&#10;\usepackage{amsmath}&#10;\pagestyle{empty}&#10;\begin{document}&#10;&#10;$Var(X) = \frac{(b-a)^2}{12}$&#10;&#10;\end{document}"/>
  <p:tag name="IGUANATEXSIZE" val="30"/>
  <p:tag name="IGUANATEXCURSOR" val="107"/>
  <p:tag name="TRANSPARENCY" val="Verdadero"/>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7.25"/>
  <p:tag name="ORIGINALWIDTH" val="1345.5"/>
  <p:tag name="LATEXADDIN" val="\documentclass{article}&#10;\usepackage{amsmath}&#10;\pagestyle{empty}&#10;\begin{document}&#10;&#10;$F(x) = \frac{x - a}{b - a}; \quad a \leq x \leq b$&#10;&#10;\end{document}"/>
  <p:tag name="IGUANATEXSIZE" val="36"/>
  <p:tag name="IGUANATEXCURSOR" val="131"/>
  <p:tag name="TRANSPARENCY" val="Verdadero"/>
  <p:tag name="FILENAME" val=""/>
  <p:tag name="LATEXENGINEID" val="0"/>
  <p:tag name="TEMPFOLDER" val="c:\temp\"/>
  <p:tag name="LATEXFORMHEIGHT" val="312"/>
  <p:tag name="LATEXFORMWIDTH" val="384"/>
  <p:tag name="LATEXFORMWRAP" val="Verdadero"/>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432"/>
  <p:tag name="ORIGINALWIDTH" val="1746"/>
  <p:tag name="LATEXADDIN" val="\documentclass{article}&#10;\usepackage{amsmath}&#10;\pagestyle{empty}&#10;\begin{document}&#10;&#10;\begin{eqnarray*}&#10;  P(c \leq X \leq d) &amp; = &amp; F(d) - F(c) \\&#10;  &amp; = &amp; \frac{d-c}{b-a}&#10;\end{eqnarray*}&#10;&#10;\end{document}"/>
  <p:tag name="IGUANATEXSIZE" val="32"/>
  <p:tag name="IGUANATEXCURSOR" val="158"/>
  <p:tag name="TRANSPARENCY" val="Verdadero"/>
  <p:tag name="FILENAME" val=""/>
  <p:tag name="LATEXENGINEID" val="0"/>
  <p:tag name="TEMPFOLDER" val="c:\temp\"/>
  <p:tag name="LATEXFORMHEIGHT" val="312"/>
  <p:tag name="LATEXFORMWIDTH" val="384"/>
  <p:tag name="LATEXFORMWRAP" val="Verdadero"/>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RIGINALHEIGHT" val="135.75"/>
  <p:tag name="ORIGINALWIDTH" val="1117.5"/>
  <p:tag name="OUTPUTDPI" val="1200"/>
  <p:tag name="LATEXADDIN" val="\documentclass{article}&#10;\usepackage{amsmath}&#10;\pagestyle{empty}&#10;\begin{document}&#10;&#10;  $ f(x) = \lambda e^{-\lambda x}, \; x &gt; 0$&#10;&#10;\end{document}"/>
  <p:tag name="IGUANATEXSIZE" val="36"/>
  <p:tag name="IGUANATEXCURSOR" val="124"/>
  <p:tag name="TRANSPARENCY" val="Verdadero"/>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35.75"/>
  <p:tag name="ORIGINALWIDTH" val="887.25"/>
  <p:tag name="OUTPUTDPI" val="1200"/>
  <p:tag name="LATEXADDIN" val="\documentclass{article}&#10;\usepackage{amsmath}&#10;\pagestyle{empty}&#10;\begin{document}&#10;&#10; $F(x) = 1 - e^{- \lambda x}$&#10;&#10;\end{document}"/>
  <p:tag name="IGUANATEXSIZE" val="36"/>
  <p:tag name="IGUANATEXCURSOR" val="108"/>
  <p:tag name="TRANSPARENCY" val="Verdadero"/>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50.75"/>
  <p:tag name="ORIGINALWIDTH" val="882"/>
  <p:tag name="OUTPUTDPI" val="1200"/>
  <p:tag name="LATEXADDIN" val="\documentclass{article}&#10;\usepackage{amsmath}&#10;\pagestyle{empty}&#10;\begin{document}&#10;&#10;$ \mu_X \equiv E(X) = \frac{1}{\lambda} $&#10;&#10;&#10;\end{document}"/>
  <p:tag name="IGUANATEXSIZE" val="32"/>
  <p:tag name="IGUANATEXCURSOR" val="122"/>
  <p:tag name="TRANSPARENCY" val="Verdadero"/>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50.75"/>
  <p:tag name="ORIGINALWIDTH" val="1051.5"/>
  <p:tag name="OUTPUTDPI" val="1200"/>
  <p:tag name="LATEXADDIN" val="\documentclass{article}&#10;\usepackage{amsmath}&#10;\pagestyle{empty}&#10;\begin{document}&#10;&#10; $ \sigma_X^2 \equiv Var(X) = \frac{1}{\lambda^2}$&#10;&#10;\end{document}"/>
  <p:tag name="IGUANATEXSIZE" val="36"/>
  <p:tag name="IGUANATEXCURSOR" val="101"/>
  <p:tag name="TRANSPARENCY" val="Verdadero"/>
  <p:tag name="FILENAME" val=""/>
  <p:tag name="INPUTTYPE" val="0"/>
  <p:tag name="LATEXENGINEID" val="0"/>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35.75"/>
  <p:tag name="ORIGINALWIDTH" val="1117.5"/>
  <p:tag name="OUTPUTDPI" val="1200"/>
  <p:tag name="LATEXADDIN" val="\documentclass{article}&#10;\usepackage{amsmath}&#10;\pagestyle{empty}&#10;\begin{document}&#10;&#10;  $ f(x) = \lambda e^{-\lambda x}, \; x &gt; 0$&#10;&#10;\end{document}"/>
  <p:tag name="IGUANATEXSIZE" val="36"/>
  <p:tag name="IGUANATEXCURSOR" val="124"/>
  <p:tag name="TRANSPARENCY" val="Verdadero"/>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53"/>
  <p:tag name="ORIGINALWIDTH" val="794.25"/>
  <p:tag name="OUTPUTDPI" val="1200"/>
  <p:tag name="LATEXADDIN" val="\documentclass{article}&#10;\usepackage{amsmath}&#10;\pagestyle{empty}&#10;\begin{document}&#10;&#10;$ f(x) = \frac{d}{dx} F(x)$&#10;&#10;\end{document}"/>
  <p:tag name="IGUANATEXSIZE" val="40"/>
  <p:tag name="IGUANATEXCURSOR" val="88"/>
  <p:tag name="TRANSPARENCY" val="Verdadero"/>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35.75"/>
  <p:tag name="ORIGINALWIDTH" val="887.25"/>
  <p:tag name="OUTPUTDPI" val="1200"/>
  <p:tag name="LATEXADDIN" val="\documentclass{article}&#10;\usepackage{amsmath}&#10;\pagestyle{empty}&#10;\begin{document}&#10;&#10; $F(x) = 1 - e^{- \lambda x}$&#10;&#10;\end{document}"/>
  <p:tag name="IGUANATEXSIZE" val="36"/>
  <p:tag name="IGUANATEXCURSOR" val="108"/>
  <p:tag name="TRANSPARENCY" val="Verdadero"/>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08.6"/>
  <p:tag name="ORIGINALWIDTH" val="966"/>
  <p:tag name="OUTPUTDPI" val="1200"/>
  <p:tag name="LATEXADDIN" val="\documentclass{article}&#10;\usepackage{amsmath}&#10;\pagestyle{empty}&#10;\begin{document}&#10;&#10;$f(x) = \lambda e^{-\lambda x}; \quad x \ge 0$&#10;&#10;\end{document}"/>
  <p:tag name="IGUANATEXSIZE" val="36"/>
  <p:tag name="IGUANATEXCURSOR" val="126"/>
  <p:tag name="TRANSPARENCY" val="Verdadero"/>
  <p:tag name="FILENAME" val=""/>
  <p:tag name="INPUTTYPE" val="0"/>
  <p:tag name="LATEXENGINEID" val="0"/>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07.4"/>
  <p:tag name="ORIGINALWIDTH" val="1090.8"/>
  <p:tag name="OUTPUTDPI" val="1200"/>
  <p:tag name="LATEXADDIN" val="\documentclass{article}&#10;\usepackage{amsmath}&#10;\pagestyle{empty}&#10;\begin{document}&#10;&#10;$f(x) = 0.2 e^{-0.2 x}; \quad x \ge 0$&#10;&#10;\end{document}"/>
  <p:tag name="IGUANATEXSIZE" val="36"/>
  <p:tag name="IGUANATEXCURSOR" val="100"/>
  <p:tag name="TRANSPARENCY" val="Verdadero"/>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08.6"/>
  <p:tag name="ORIGINALWIDTH" val="709.8"/>
  <p:tag name="OUTPUTDPI" val="1200"/>
  <p:tag name="LATEXADDIN" val="\documentclass{article}&#10;\usepackage{amsmath}&#10;\pagestyle{empty}&#10;\begin{document}&#10;&#10;$F(x) = 1 - e^{- \lambda x}$&#10;&#10;\end{document}"/>
  <p:tag name="IGUANATEXSIZE" val="36"/>
  <p:tag name="IGUANATEXCURSOR" val="98"/>
  <p:tag name="TRANSPARENCY" val="Verdadero"/>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07.4"/>
  <p:tag name="ORIGINALWIDTH" val="765"/>
  <p:tag name="OUTPUTDPI" val="1200"/>
  <p:tag name="LATEXADDIN" val="\documentclass{article}&#10;\usepackage{amsmath}&#10;\pagestyle{empty}&#10;\begin{document}&#10;&#10;$F(x) = 1 - e^{- 0.2 x}$&#10;&#10;\end{document}"/>
  <p:tag name="IGUANATEXSIZE" val="36"/>
  <p:tag name="IGUANATEXCURSOR" val="101"/>
  <p:tag name="TRANSPARENCY" val="Verdadero"/>
  <p:tag name="FILENAME" val=""/>
  <p:tag name="INPUTTYPE" val="0"/>
  <p:tag name="LATEXENGINEID" val="0"/>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13.4"/>
  <p:tag name="ORIGINALWIDTH" val="1322.4"/>
  <p:tag name="OUTPUTDPI" val="1200"/>
  <p:tag name="LATEXADDIN" val="\documentclass{article}&#10;\usepackage{amsmath}&#10;\pagestyle{empty}&#10;\begin{document}&#10;&#10;$F(10) = 1 - e^{-0.2(10)} = 0.8647$&#10;&#10;\end{document}"/>
  <p:tag name="IGUANATEXSIZE" val="40"/>
  <p:tag name="IGUANATEXCURSOR" val="115"/>
  <p:tag name="TRANSPARENCY" val="Verdadero"/>
  <p:tag name="FILENAME" val=""/>
  <p:tag name="INPUTTYPE" val="0"/>
  <p:tag name="LATEXENGINEID" val="0"/>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99.6"/>
  <p:tag name="ORIGINALWIDTH" val="1254"/>
  <p:tag name="OUTPUTDPI" val="1200"/>
  <p:tag name="LATEXADDIN" val="\documentclass{article}&#10;\usepackage{amsmath}&#10;\pagestyle{empty}&#10;\begin{document}&#10;&#10;$P(a \leq X \leq b) = F(b) - F(a)$&#10;&#10;\end{document}"/>
  <p:tag name="IGUANATEXSIZE" val="36"/>
  <p:tag name="IGUANATEXCURSOR" val="114"/>
  <p:tag name="TRANSPARENCY" val="Verdadero"/>
  <p:tag name="FILENAME" val=""/>
  <p:tag name="INPUTTYPE" val="0"/>
  <p:tag name="LATEXENGINEID" val="0"/>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648"/>
  <p:tag name="ORIGINALWIDTH" val="2136.75"/>
  <p:tag name="LATEXADDIN" val="\documentclass{article}&#10;\usepackage{amsmath}&#10;\pagestyle{empty}&#10;\begin{document}&#10;&#10;\begin{eqnarray*}&#10;   P(X \leq x_0) &amp;=&amp; P \left( \frac{X - \mu}{\sigma} \leq \frac{x_0 - \mu}{\sigma} \right) \\&#10;    &amp;=&amp; P \left( Z \leq \frac{x_0 - \mu}{\sigma} \right)&#10;\end{eqnarray*}&#10;&#10;\end{document}"/>
  <p:tag name="IGUANATEXSIZE" val="24"/>
  <p:tag name="IGUANATEXCURSOR" val="249"/>
  <p:tag name="TRANSPARENCY" val="Verdadero"/>
  <p:tag name="FILENAME" val=""/>
  <p:tag name="LATEXENGINEID" val="0"/>
  <p:tag name="TEMPFOLDER" val="c:\temp\"/>
  <p:tag name="LATEXFORMHEIGHT" val="312"/>
  <p:tag name="LATEXFORMWIDTH" val="384"/>
  <p:tag name="LATEXFORMWRAP" val="Verdadero"/>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221.597"/>
  <p:tag name="LATEXADDIN" val="\documentclass{article}&#10;\usepackage{amsmath}&#10;\pagestyle{empty}&#10;\begin{document}&#10;&#10;$CI = X \sim N(100,15^2)$&#10;&#10;\end{document}"/>
  <p:tag name="IGUANATEXSIZE" val="30"/>
  <p:tag name="IGUANATEXCURSOR" val="105"/>
  <p:tag name="TRANSPARENCY" val="Verdadero"/>
  <p:tag name="FILENAME" val=""/>
  <p:tag name="LATEXENGINEID" val="0"/>
  <p:tag name="TEMPFOLDER" val="c:\temp\"/>
  <p:tag name="LATEXFORMHEIGHT" val="312"/>
  <p:tag name="LATEXFORMWIDTH" val="384"/>
  <p:tag name="LATEXFORMWRAP" val="Verdadero"/>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59.355"/>
  <p:tag name="LATEXADDIN" val="\documentclass{article}&#10;\usepackage{amsmath}&#10;\pagestyle{empty}&#10;\begin{document}&#10;&#10;$CI = X \sim N(90,15^2)$&#10;&#10;\end{document}"/>
  <p:tag name="IGUANATEXSIZE" val="30"/>
  <p:tag name="IGUANATEXCURSOR" val="98"/>
  <p:tag name="TRANSPARENCY" val="Verdadero"/>
  <p:tag name="FILENAME" val=""/>
  <p:tag name="LATEXENGINEID" val="0"/>
  <p:tag name="TEMPFOLDER" val="c:\temp\"/>
  <p:tag name="LATEXFORMHEIGHT" val="312"/>
  <p:tag name="LATEXFORMWIDTH" val="384"/>
  <p:tag name="LATEXFORMWRAP" val="Verdadero"/>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97.25"/>
  <p:tag name="ORIGINALWIDTH" val="1567.5"/>
  <p:tag name="LATEXADDIN" val="\documentclass{article}&#10;\usepackage{amsmath}&#10;\pagestyle{empty}&#10;\begin{document}&#10;&#10;\begin{align*}&#10;  P(a \leq X \leq b) &amp;= \int_a^b f(x) dx \\&#10;                     &amp;= F(b) - F(a)&#10;\end{align*}&#10;&#10;\end{document}"/>
  <p:tag name="IGUANATEXSIZE" val="28"/>
  <p:tag name="IGUANATEXCURSOR" val="187"/>
  <p:tag name="TRANSPARENCY" val="Verdadero"/>
  <p:tag name="FILENAME" val=""/>
  <p:tag name="LATEXENGINEID" val="0"/>
  <p:tag name="TEMPFOLDER" val="c:\temp\"/>
  <p:tag name="LATEXFORMHEIGHT" val="312"/>
  <p:tag name="LATEXFORMWIDTH" val="384"/>
  <p:tag name="LATEXFORMWRAP" val="Verdadero"/>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635.25"/>
  <p:tag name="ORIGINALWIDTH" val="1458.75"/>
  <p:tag name="OUTPUTDPI" val="1200"/>
  <p:tag name="LATEXADDIN" val="\documentclass{article}&#10;\usepackage{amsmath}&#10;\pagestyle{empty}&#10;\begin{document}&#10;&#10;\begin{align*}&#10;  P(X = a) &amp;= P(a \leq X \leq a) \\&#10;           &amp;= \int_a^a f(x) dx \\&#10;           &amp;= 0&#10;\end{align*}&#10;&#10;\end{document}"/>
  <p:tag name="IGUANATEXSIZE" val="30"/>
  <p:tag name="IGUANATEXCURSOR" val="181"/>
  <p:tag name="TRANSPARENCY" val="Verdadero"/>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57.5"/>
  <p:tag name="ORIGINALWIDTH" val="1161.75"/>
  <p:tag name="LATEXADDIN" val="\documentclass{article}&#10;\usepackage{amsmath}&#10;\pagestyle{empty}&#10;\begin{document}&#10;&#10;$E(X) = \int_{D_X} {x f(x)} dx$&#10;&#10;\end{document}"/>
  <p:tag name="IGUANATEXSIZE" val="32"/>
  <p:tag name="IGUANATEXCURSOR" val="111"/>
  <p:tag name="TRANSPARENCY" val="Verdadero"/>
  <p:tag name="FILENAME" val=""/>
  <p:tag name="LATEXENGINEID" val="0"/>
  <p:tag name="TEMPFOLDER" val="c:\temp\"/>
  <p:tag name="LATEXFORMHEIGHT" val="312"/>
  <p:tag name="LATEXFORMWIDTH" val="384"/>
  <p:tag name="LATEXFORMWRAP" val="Verdadero"/>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5"/>
  <p:tag name="ORIGINALWIDTH" val="63"/>
  <p:tag name="LATEXADDIN" val="\documentclass{article}&#10;\usepackage{amsmath}&#10;\pagestyle{empty}&#10;\begin{document}&#10;&#10;$\bar{x}$&#10;&#10;\end{document}"/>
  <p:tag name="IGUANATEXSIZE" val="32"/>
  <p:tag name="IGUANATEXCURSOR" val="88"/>
  <p:tag name="TRANSPARENCY" val="Verdadero"/>
  <p:tag name="FILENAME" val=""/>
  <p:tag name="LATEXENGINEID" val="0"/>
  <p:tag name="TEMPFOLDER" val="c:\temp\"/>
  <p:tag name="LATEXFORMHEIGHT" val="312"/>
  <p:tag name="LATEXFORMWIDTH" val="384"/>
  <p:tag name="LATEXFORMWRAP" val="Verdadero"/>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178.5"/>
  <p:tag name="ORIGINALWIDTH" val="2083.5"/>
  <p:tag name="OUTPUTDPI" val="1200"/>
  <p:tag name="LATEXADDIN" val="\documentclass{article}&#10;\usepackage{amsmath}&#10;\pagestyle{empty}&#10;\begin{document}&#10;&#10;$E(\left[ X - \mu_X \right] ^2) = \int_{D_X} {(x - \mu_X)^2 f(x)} dx$&#10;&#10;\end{document}"/>
  <p:tag name="IGUANATEXSIZE" val="36"/>
  <p:tag name="IGUANATEXCURSOR" val="149"/>
  <p:tag name="TRANSPARENCY" val="Verdadero"/>
  <p:tag name="FILENAME" val=""/>
  <p:tag name="INPUTTYPE" val="0"/>
  <p:tag name="LATEXENGINEID" val="0"/>
  <p:tag name="TEMPFOLDER" val=".\"/>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633.75"/>
  <p:tag name="OUTPUTDPI" val="1200"/>
  <p:tag name="LATEXADDIN" val="\documentclass{article}&#10;\usepackage{amsmath}&#10;\pagestyle{empty}&#10;\begin{document}&#10;&#10;$X \sim U(a,b)$&#10;&#10;\end{document}"/>
  <p:tag name="IGUANATEXSIZE" val="30"/>
  <p:tag name="IGUANATEXCURSOR" val="95"/>
  <p:tag name="TRANSPARENCY" val="Verdadero"/>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50.75"/>
  <p:tag name="ORIGINALWIDTH" val="1308.75"/>
  <p:tag name="OUTPUTDPI" val="1200"/>
  <p:tag name="LATEXADDIN" val="\documentclass{article}&#10;\usepackage{amsmath}&#10;\pagestyle{empty}&#10;\begin{document}&#10;&#10;$f(x) = \frac{1}{b-a}; \quad a \leq x \leq b$&#10;&#10;\end{document}"/>
  <p:tag name="IGUANATEXSIZE" val="30"/>
  <p:tag name="IGUANATEXCURSOR" val="118"/>
  <p:tag name="TRANSPARENCY" val="Verdadero"/>
  <p:tag name="FILENAME" val=""/>
  <p:tag name="INPUTTYPE" val="0"/>
  <p:tag name="LATEXENGINEID" val="0"/>
  <p:tag name="TEMPFOLDER" val="c:\temp\"/>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dad">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34283</TotalTime>
  <Words>3897</Words>
  <Application>Microsoft Office PowerPoint</Application>
  <PresentationFormat>Presentación en pantalla (16:9)</PresentationFormat>
  <Paragraphs>772</Paragraphs>
  <Slides>87</Slides>
  <Notes>41</Notes>
  <HiddenSlides>1</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3</vt:i4>
      </vt:variant>
      <vt:variant>
        <vt:lpstr>Títulos de diapositiva</vt:lpstr>
      </vt:variant>
      <vt:variant>
        <vt:i4>87</vt:i4>
      </vt:variant>
    </vt:vector>
  </HeadingPairs>
  <TitlesOfParts>
    <vt:vector size="97" baseType="lpstr">
      <vt:lpstr>Arial</vt:lpstr>
      <vt:lpstr>Berlin Sans FB</vt:lpstr>
      <vt:lpstr>Calibri</vt:lpstr>
      <vt:lpstr>Cambria Math</vt:lpstr>
      <vt:lpstr>Symbol</vt:lpstr>
      <vt:lpstr>Times New Roman</vt:lpstr>
      <vt:lpstr>Claridad</vt:lpstr>
      <vt:lpstr>SGWIN StatFolios</vt:lpstr>
      <vt:lpstr>Equation</vt:lpstr>
      <vt:lpstr>Ecuación</vt:lpstr>
      <vt:lpstr>Distribuciones CONTINUAS de probabilidad</vt:lpstr>
      <vt:lpstr>Variables Aleatorias Continuas</vt:lpstr>
      <vt:lpstr>Variables Aleatorias Continuas</vt:lpstr>
      <vt:lpstr>Variables Aleatorias Continuas</vt:lpstr>
      <vt:lpstr>La integral de una función comprendida como un área</vt:lpstr>
      <vt:lpstr>La probabilidad de una variable continua comprendida como un área</vt:lpstr>
      <vt:lpstr>Presentación de PowerPoint</vt:lpstr>
      <vt:lpstr>Propiedades</vt:lpstr>
      <vt:lpstr>Propiedades</vt:lpstr>
      <vt:lpstr>Propiedades</vt:lpstr>
      <vt:lpstr>Propiedades</vt:lpstr>
      <vt:lpstr>Presentación de PowerPoint</vt:lpstr>
      <vt:lpstr>Valor esperado de una variable aleatoria continua</vt:lpstr>
      <vt:lpstr>Varianza de una variable aleatoria continua</vt:lpstr>
      <vt:lpstr>Ejemplo</vt:lpstr>
      <vt:lpstr>Propiedades del valor esperado</vt:lpstr>
      <vt:lpstr>Propiedades de la varianza</vt:lpstr>
      <vt:lpstr>Distribución UNIFORME</vt:lpstr>
      <vt:lpstr>Distribución uniforme</vt:lpstr>
      <vt:lpstr>Distribución uniforme</vt:lpstr>
      <vt:lpstr>Distribución uniforme</vt:lpstr>
      <vt:lpstr>Ejemplo</vt:lpstr>
      <vt:lpstr>Ejemplo. X ~ U(0,1)</vt:lpstr>
      <vt:lpstr>Ejemplo</vt:lpstr>
      <vt:lpstr>Ejemplo</vt:lpstr>
      <vt:lpstr>Ejercicio</vt:lpstr>
      <vt:lpstr>Ejercicio. X ~ U(13, 26)</vt:lpstr>
      <vt:lpstr>Ejemplo</vt:lpstr>
      <vt:lpstr>Ejemplo</vt:lpstr>
      <vt:lpstr>Ejemplo</vt:lpstr>
      <vt:lpstr>Ejemplo</vt:lpstr>
      <vt:lpstr>Ejemplo</vt:lpstr>
      <vt:lpstr>Distribución Exponencial</vt:lpstr>
      <vt:lpstr>Distribución Exponencial</vt:lpstr>
      <vt:lpstr>Distribución Exponencial</vt:lpstr>
      <vt:lpstr>Distribución Exponencial</vt:lpstr>
      <vt:lpstr>Distribución Exponencial</vt:lpstr>
      <vt:lpstr>Ejemplo de v.a. exponencial</vt:lpstr>
      <vt:lpstr>Ejemplo de v.a. exponencial</vt:lpstr>
      <vt:lpstr>Ejemplo</vt:lpstr>
      <vt:lpstr>Aplicaciones de la distribución exponencial</vt:lpstr>
      <vt:lpstr>Aplicaciones de la distribución exponencial</vt:lpstr>
      <vt:lpstr>Ejemplo</vt:lpstr>
      <vt:lpstr>Ejemplo</vt:lpstr>
      <vt:lpstr>Ejercicio. Tarea</vt:lpstr>
      <vt:lpstr>Distribución normal</vt:lpstr>
      <vt:lpstr>Crédito</vt:lpstr>
      <vt:lpstr>Orígenes de la distribución normal</vt:lpstr>
      <vt:lpstr>Orígenes de la distribución normal</vt:lpstr>
      <vt:lpstr>Orígenes de la distribución normal</vt:lpstr>
      <vt:lpstr>Orígenes de la distribución normal</vt:lpstr>
      <vt:lpstr>Orígenes de la distribución normal</vt:lpstr>
      <vt:lpstr>Orígenes de la distribución normal</vt:lpstr>
      <vt:lpstr>Orígenes de la distribución normal</vt:lpstr>
      <vt:lpstr>Distribución normal</vt:lpstr>
      <vt:lpstr>Distribución normal</vt:lpstr>
      <vt:lpstr>Distribución Normal</vt:lpstr>
      <vt:lpstr>Presentación de PowerPoint</vt:lpstr>
      <vt:lpstr>m Medida de centralidad</vt:lpstr>
      <vt:lpstr>s2 Medida de Dispersión</vt:lpstr>
      <vt:lpstr>Presentación de PowerPoint</vt:lpstr>
      <vt:lpstr>Propiedades de la Distribución Normal</vt:lpstr>
      <vt:lpstr>Propiedades de la Distribución Normal</vt:lpstr>
      <vt:lpstr>Propiedades de la Distribución Normal (continuación)</vt:lpstr>
      <vt:lpstr>Presentación de PowerPoint</vt:lpstr>
      <vt:lpstr>Distribución Normal Estándar</vt:lpstr>
      <vt:lpstr>Presentación de PowerPoint</vt:lpstr>
      <vt:lpstr>Presentación de PowerPoint</vt:lpstr>
      <vt:lpstr>Ejercicios. Obtención de probabilidades a partir de la tabla de la distribución N(0,1)</vt:lpstr>
      <vt:lpstr>Ejercicios</vt:lpstr>
      <vt:lpstr>Ejercicios</vt:lpstr>
      <vt:lpstr>Ejercicio. Obtención de cuantiles de la distribución normal estándar</vt:lpstr>
      <vt:lpstr>Ejercicio</vt:lpstr>
      <vt:lpstr>Ejercicio. Obtención de cuantiles de la distribución normal estándar</vt:lpstr>
      <vt:lpstr>Ejercicio</vt:lpstr>
      <vt:lpstr>Presentación de PowerPoint</vt:lpstr>
      <vt:lpstr>Estandarización de la distribución normal</vt:lpstr>
      <vt:lpstr>Estandarización de la distribución normal</vt:lpstr>
      <vt:lpstr>Observación sobre la estandarización</vt:lpstr>
      <vt:lpstr>Presentación de PowerPoint</vt:lpstr>
      <vt:lpstr>Ejemplo. Ingeniería industrial</vt:lpstr>
      <vt:lpstr>Ejercicio. Mercadotecnia</vt:lpstr>
      <vt:lpstr>Ejercicio. Psicología</vt:lpstr>
      <vt:lpstr>Ejercicio. Psicología</vt:lpstr>
      <vt:lpstr>Ejercicio. Psicología</vt:lpstr>
      <vt:lpstr>Ejemplo</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Distribuciones de probabilidad</dc:title>
  <dc:creator>PaulRC</dc:creator>
  <cp:lastModifiedBy>Paul Ramirez de la Cruz</cp:lastModifiedBy>
  <cp:revision>184</cp:revision>
  <dcterms:created xsi:type="dcterms:W3CDTF">2015-10-02T15:22:58Z</dcterms:created>
  <dcterms:modified xsi:type="dcterms:W3CDTF">2021-05-17T23:10:10Z</dcterms:modified>
</cp:coreProperties>
</file>